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7" r:id="rId4"/>
    <p:sldId id="259" r:id="rId5"/>
    <p:sldId id="278" r:id="rId6"/>
    <p:sldId id="282" r:id="rId7"/>
    <p:sldId id="260" r:id="rId8"/>
    <p:sldId id="261" r:id="rId9"/>
    <p:sldId id="263" r:id="rId10"/>
    <p:sldId id="265" r:id="rId11"/>
    <p:sldId id="279" r:id="rId12"/>
    <p:sldId id="281" r:id="rId13"/>
    <p:sldId id="267" r:id="rId14"/>
    <p:sldId id="268" r:id="rId15"/>
    <p:sldId id="283" r:id="rId16"/>
    <p:sldId id="280"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92894A-7A7C-42EA-84C3-123D84F533C2}"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2894A-7A7C-42EA-84C3-123D84F533C2}"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2894A-7A7C-42EA-84C3-123D84F533C2}"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2894A-7A7C-42EA-84C3-123D84F533C2}"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92894A-7A7C-42EA-84C3-123D84F533C2}" type="datetimeFigureOut">
              <a:rPr lang="en-US" smtClean="0"/>
              <a:pPr/>
              <a:t>9/9/2018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92894A-7A7C-42EA-84C3-123D84F533C2}"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92894A-7A7C-42EA-84C3-123D84F533C2}" type="datetimeFigureOut">
              <a:rPr lang="en-US" smtClean="0"/>
              <a:pPr/>
              <a:t>9/9/2018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92894A-7A7C-42EA-84C3-123D84F533C2}" type="datetimeFigureOut">
              <a:rPr lang="en-US" smtClean="0"/>
              <a:pPr/>
              <a:t>9/9/2018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2894A-7A7C-42EA-84C3-123D84F533C2}" type="datetimeFigureOut">
              <a:rPr lang="en-US" smtClean="0"/>
              <a:pPr/>
              <a:t>9/9/2018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2894A-7A7C-42EA-84C3-123D84F533C2}"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2894A-7A7C-42EA-84C3-123D84F533C2}" type="datetimeFigureOut">
              <a:rPr lang="en-US" smtClean="0"/>
              <a:pPr/>
              <a:t>9/9/2018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A04F22-4635-4CB6-8F31-EA43472522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92894A-7A7C-42EA-84C3-123D84F533C2}" type="datetimeFigureOut">
              <a:rPr lang="en-US" smtClean="0"/>
              <a:pPr/>
              <a:t>9/9/2018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04F22-4635-4CB6-8F31-EA43472522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arefa.org/sources/index.php?title=%D8%B9%D9%84%D9%85_%D8%A7%D9%84%D9%85%D8%B9%D8%A7%D8%AF%D9%86%D8%8C_%D8%A7%D9%84%D8%A8%D8%A7%D8%A8_%D8%A7%D9%84%D8%AE%D8%A7%D9%85%D8%B3:_%D8%A7%D9%84%D8%AE%D9%88%D8%A7%D8%B5_%D8%A7%D9%84%D9%83%D9%8A%D9%85%D9%8A%D8%A7%D8%A6%D9%8A%D8%A9_%D8%A7%D9%84%D8%A8%D9%84%D9%88%D8%B1%D9%8A%D8%A9_%D9%84%D9%84%D9%85%D8%B9%D8%A7%D8%AF%D9%86&amp;action=edit&amp;redlink=1"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www.marefa.org/sources/index.php?title=%D8%B9%D9%84%D9%85_%D8%A7%D9%84%D9%85%D8%B9%D8%A7%D8%AF%D9%86%D8%8C_%D8%A7%D9%84%D8%A8%D8%A7%D8%A8_%D8%A7%D9%84%D8%B3%D8%A7%D8%AF%D8%B3:_%D8%AA%D8%B5%D9%86%D9%8A%D9%81_%D8%A7%D9%84%D9%85%D8%B9%D8%A7%D8%AF%D9%86&amp;action=edit&amp;redlink=1"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2438400" y="228600"/>
            <a:ext cx="4384675" cy="523875"/>
          </a:xfrm>
          <a:prstGeom prst="rect">
            <a:avLst/>
          </a:prstGeom>
          <a:noFill/>
          <a:ln w="9525">
            <a:noFill/>
            <a:miter lim="800000"/>
            <a:headEnd/>
            <a:tailEnd/>
          </a:ln>
        </p:spPr>
        <p:txBody>
          <a:bodyPr wrap="none">
            <a:spAutoFit/>
          </a:bodyPr>
          <a:lstStyle/>
          <a:p>
            <a:pPr algn="l" rtl="0"/>
            <a:r>
              <a:rPr lang="ar-EG" sz="2800" b="1" dirty="0">
                <a:latin typeface="Calibri" pitchFamily="34" charset="0"/>
                <a:hlinkClick r:id="rId2" tooltip="علم المعادن، الباب الخامس: الخواص الكيميائية البلورية للمعادن (الصفحة غير موجودة)"/>
              </a:rPr>
              <a:t> الخواص الكيميائية البلورية للمعادن</a:t>
            </a:r>
            <a:endParaRPr lang="ar-EG" sz="2800" b="1" dirty="0">
              <a:latin typeface="Calibri" pitchFamily="34" charset="0"/>
            </a:endParaRPr>
          </a:p>
        </p:txBody>
      </p:sp>
      <p:sp>
        <p:nvSpPr>
          <p:cNvPr id="33795" name="Rectangle 2"/>
          <p:cNvSpPr>
            <a:spLocks noChangeArrowheads="1"/>
          </p:cNvSpPr>
          <p:nvPr/>
        </p:nvSpPr>
        <p:spPr bwMode="auto">
          <a:xfrm>
            <a:off x="2438400" y="762000"/>
            <a:ext cx="4533900" cy="522288"/>
          </a:xfrm>
          <a:prstGeom prst="rect">
            <a:avLst/>
          </a:prstGeom>
          <a:noFill/>
          <a:ln w="9525">
            <a:noFill/>
            <a:miter lim="800000"/>
            <a:headEnd/>
            <a:tailEnd/>
          </a:ln>
        </p:spPr>
        <p:txBody>
          <a:bodyPr wrap="none">
            <a:spAutoFit/>
          </a:bodyPr>
          <a:lstStyle/>
          <a:p>
            <a:pPr algn="l" rtl="0"/>
            <a:r>
              <a:rPr lang="en-US" sz="2800" b="1" dirty="0">
                <a:solidFill>
                  <a:srgbClr val="FF0000"/>
                </a:solidFill>
                <a:latin typeface="Andalus" pitchFamily="18" charset="-78"/>
                <a:cs typeface="Andalus" pitchFamily="18" charset="-78"/>
              </a:rPr>
              <a:t>Crystal Chemistry of </a:t>
            </a:r>
            <a:r>
              <a:rPr lang="en-US" sz="2800" b="1" dirty="0" err="1">
                <a:solidFill>
                  <a:srgbClr val="FF0000"/>
                </a:solidFill>
                <a:latin typeface="Andalus" pitchFamily="18" charset="-78"/>
                <a:cs typeface="Andalus" pitchFamily="18" charset="-78"/>
              </a:rPr>
              <a:t>Minirals</a:t>
            </a:r>
            <a:endParaRPr lang="en-US" sz="2800" b="1" dirty="0">
              <a:solidFill>
                <a:srgbClr val="FF0000"/>
              </a:solidFill>
              <a:latin typeface="Andalus" pitchFamily="18" charset="-78"/>
              <a:cs typeface="Andalus" pitchFamily="18" charset="-78"/>
            </a:endParaRPr>
          </a:p>
        </p:txBody>
      </p:sp>
      <p:sp>
        <p:nvSpPr>
          <p:cNvPr id="33796" name="Rectangle 3"/>
          <p:cNvSpPr>
            <a:spLocks noChangeArrowheads="1"/>
          </p:cNvSpPr>
          <p:nvPr/>
        </p:nvSpPr>
        <p:spPr bwMode="auto">
          <a:xfrm>
            <a:off x="152400" y="1166813"/>
            <a:ext cx="8991600" cy="4093428"/>
          </a:xfrm>
          <a:prstGeom prst="rect">
            <a:avLst/>
          </a:prstGeom>
          <a:noFill/>
          <a:ln w="9525">
            <a:noFill/>
            <a:miter lim="800000"/>
            <a:headEnd/>
            <a:tailEnd/>
          </a:ln>
        </p:spPr>
        <p:txBody>
          <a:bodyPr>
            <a:spAutoFit/>
          </a:bodyPr>
          <a:lstStyle/>
          <a:p>
            <a:pPr algn="just" rtl="1"/>
            <a:r>
              <a:rPr lang="ar-EG" sz="2000" dirty="0">
                <a:latin typeface="Calibri" pitchFamily="34" charset="0"/>
              </a:rPr>
              <a:t>فى الحالات التي ننظر فيها إلى المعادن من زاوية واحدة ، ألا وهي التركيب الكيميائي – تصادفنا أسئلة محيرة من النوع الآتي:</a:t>
            </a:r>
          </a:p>
          <a:p>
            <a:pPr algn="just" rtl="1"/>
            <a:r>
              <a:rPr lang="ar-EG" sz="2000" dirty="0">
                <a:latin typeface="Calibri" pitchFamily="34" charset="0"/>
              </a:rPr>
              <a:t> </a:t>
            </a:r>
          </a:p>
          <a:p>
            <a:pPr algn="just" rtl="1"/>
            <a:r>
              <a:rPr lang="ar-EG" sz="2000" dirty="0">
                <a:solidFill>
                  <a:srgbClr val="92D050"/>
                </a:solidFill>
                <a:latin typeface="Calibri" pitchFamily="34" charset="0"/>
              </a:rPr>
              <a:t>لماذا تشذ المعادن كثيرا في خواصها عن الخواص التي نتوقعها لها على أساس التركيب الكيميائي </a:t>
            </a:r>
            <a:r>
              <a:rPr lang="ar-EG" sz="2000" dirty="0" smtClean="0">
                <a:solidFill>
                  <a:srgbClr val="92D050"/>
                </a:solidFill>
                <a:latin typeface="Calibri" pitchFamily="34" charset="0"/>
              </a:rPr>
              <a:t>فقط</a:t>
            </a:r>
            <a:r>
              <a:rPr lang="ar-EG" sz="2000" dirty="0">
                <a:solidFill>
                  <a:srgbClr val="92D050"/>
                </a:solidFill>
                <a:latin typeface="Calibri" pitchFamily="34" charset="0"/>
              </a:rPr>
              <a:t>؟</a:t>
            </a:r>
          </a:p>
          <a:p>
            <a:pPr algn="just" rtl="1"/>
            <a:endParaRPr lang="ar-EG" sz="2000" dirty="0">
              <a:latin typeface="Calibri" pitchFamily="34" charset="0"/>
            </a:endParaRPr>
          </a:p>
          <a:p>
            <a:pPr algn="just" rtl="1"/>
            <a:r>
              <a:rPr lang="ar-EG" sz="2000" dirty="0">
                <a:solidFill>
                  <a:srgbClr val="FFC000"/>
                </a:solidFill>
                <a:latin typeface="Calibri" pitchFamily="34" charset="0"/>
              </a:rPr>
              <a:t>كيف نعلل وجود المعادن متعددة الأشكال (مثل الجرافيت والألماس)؟</a:t>
            </a:r>
          </a:p>
          <a:p>
            <a:pPr algn="just" rtl="1"/>
            <a:endParaRPr lang="ar-EG" sz="2000" dirty="0">
              <a:latin typeface="Calibri" pitchFamily="34" charset="0"/>
            </a:endParaRPr>
          </a:p>
          <a:p>
            <a:pPr algn="just" rtl="1"/>
            <a:r>
              <a:rPr lang="ar-EG" sz="2000" dirty="0">
                <a:solidFill>
                  <a:srgbClr val="7030A0"/>
                </a:solidFill>
                <a:latin typeface="Calibri" pitchFamily="34" charset="0"/>
              </a:rPr>
              <a:t>لماذ يؤثر الشق الحامضي على خواص معظم المركبات أكثر مما يؤثر الشق القاعدي؟</a:t>
            </a:r>
          </a:p>
          <a:p>
            <a:pPr algn="just" rtl="1"/>
            <a:endParaRPr lang="ar-EG" sz="2000" dirty="0">
              <a:latin typeface="Calibri" pitchFamily="34" charset="0"/>
            </a:endParaRPr>
          </a:p>
          <a:p>
            <a:pPr algn="just" rtl="1"/>
            <a:r>
              <a:rPr lang="ar-EG" sz="2000" dirty="0">
                <a:solidFill>
                  <a:srgbClr val="FF0000"/>
                </a:solidFill>
                <a:latin typeface="Calibri" pitchFamily="34" charset="0"/>
              </a:rPr>
              <a:t>ما هو العامل المشترك بين المعادن متشابعة البلورات ولكنها مختلفة في التركيب الكيميائي؟</a:t>
            </a:r>
          </a:p>
          <a:p>
            <a:pPr algn="just" rtl="1"/>
            <a:endParaRPr lang="ar-EG" sz="2000" dirty="0">
              <a:latin typeface="Calibri" pitchFamily="34" charset="0"/>
            </a:endParaRPr>
          </a:p>
          <a:p>
            <a:pPr algn="just" rtl="1"/>
            <a:r>
              <a:rPr lang="ar-EG" sz="2000" dirty="0" smtClean="0">
                <a:latin typeface="Calibri" pitchFamily="34" charset="0"/>
              </a:rPr>
              <a:t>وقبل </a:t>
            </a:r>
            <a:r>
              <a:rPr lang="ar-EG" sz="2000" dirty="0">
                <a:latin typeface="Calibri" pitchFamily="34" charset="0"/>
              </a:rPr>
              <a:t>ان نبدأ في الإجابة عن هذه الأسئلة وشرح العلاقات المختلفة بين التركيب الكيميائي والبناء الذري يجدر بنا أن نفسر قليلا بعض خواص النباء الذري للمعادن.</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ChangeArrowheads="1"/>
          </p:cNvSpPr>
          <p:nvPr/>
        </p:nvSpPr>
        <p:spPr bwMode="auto">
          <a:xfrm>
            <a:off x="304800" y="612774"/>
            <a:ext cx="8610600" cy="1200329"/>
          </a:xfrm>
          <a:prstGeom prst="rect">
            <a:avLst/>
          </a:prstGeom>
          <a:noFill/>
          <a:ln w="9525">
            <a:noFill/>
            <a:miter lim="800000"/>
            <a:headEnd/>
            <a:tailEnd/>
          </a:ln>
        </p:spPr>
        <p:txBody>
          <a:bodyPr wrap="square">
            <a:spAutoFit/>
          </a:bodyPr>
          <a:lstStyle/>
          <a:p>
            <a:pPr algn="just" rtl="1"/>
            <a:r>
              <a:rPr lang="ar-EG" sz="2400" b="1" dirty="0">
                <a:solidFill>
                  <a:srgbClr val="FF0000"/>
                </a:solidFill>
                <a:latin typeface="Calibri" pitchFamily="34" charset="0"/>
              </a:rPr>
              <a:t>عدد التناسق </a:t>
            </a:r>
            <a:r>
              <a:rPr lang="en-US" sz="2400" b="1" dirty="0">
                <a:solidFill>
                  <a:srgbClr val="FF0000"/>
                </a:solidFill>
                <a:latin typeface="Calibri" pitchFamily="34" charset="0"/>
              </a:rPr>
              <a:t>Coordination number</a:t>
            </a:r>
          </a:p>
          <a:p>
            <a:pPr algn="just" rtl="1"/>
            <a:r>
              <a:rPr lang="ar-EG" sz="2400" dirty="0">
                <a:latin typeface="Calibri" pitchFamily="34" charset="0"/>
              </a:rPr>
              <a:t>عدد التناسق لأيون أو ذرة عنصر هو الرقم الدال على عدد الأيونات أو الذرات التي تحيط وتلامس هذا الأيون أو هذه الذرة بصفة مميز</a:t>
            </a:r>
            <a:r>
              <a:rPr lang="ar-EG" sz="2400" dirty="0" smtClean="0">
                <a:latin typeface="Calibri" pitchFamily="34" charset="0"/>
              </a:rPr>
              <a:t>.</a:t>
            </a:r>
          </a:p>
        </p:txBody>
      </p:sp>
      <p:sp>
        <p:nvSpPr>
          <p:cNvPr id="3" name="Rectangle 2"/>
          <p:cNvSpPr/>
          <p:nvPr/>
        </p:nvSpPr>
        <p:spPr>
          <a:xfrm>
            <a:off x="228600" y="1828800"/>
            <a:ext cx="8610600" cy="1200329"/>
          </a:xfrm>
          <a:prstGeom prst="rect">
            <a:avLst/>
          </a:prstGeom>
        </p:spPr>
        <p:txBody>
          <a:bodyPr wrap="square">
            <a:spAutoFit/>
          </a:bodyPr>
          <a:lstStyle/>
          <a:p>
            <a:pPr algn="just" rtl="1"/>
            <a:r>
              <a:rPr lang="ar-EG" sz="2400" dirty="0" smtClean="0">
                <a:latin typeface="Calibri" pitchFamily="34" charset="0"/>
              </a:rPr>
              <a:t>ويقصد </a:t>
            </a:r>
            <a:r>
              <a:rPr lang="ar-EG" sz="2400" dirty="0">
                <a:latin typeface="Calibri" pitchFamily="34" charset="0"/>
              </a:rPr>
              <a:t>به عدد الذرات أو الأيونات التي يرتبط بها عنصر ما مع ذرات العناصر الأخرى . ويعتمد عدد التناسق علي تكافؤ العنصر </a:t>
            </a:r>
            <a:r>
              <a:rPr lang="en-US" sz="2400" dirty="0" err="1">
                <a:latin typeface="Calibri" pitchFamily="34" charset="0"/>
              </a:rPr>
              <a:t>Valency</a:t>
            </a:r>
            <a:r>
              <a:rPr lang="en-US" sz="2400" dirty="0">
                <a:latin typeface="Calibri" pitchFamily="34" charset="0"/>
              </a:rPr>
              <a:t> Electrons </a:t>
            </a:r>
            <a:r>
              <a:rPr lang="ar-EG" sz="2400" dirty="0">
                <a:latin typeface="Calibri" pitchFamily="34" charset="0"/>
              </a:rPr>
              <a:t>ونصف قطره الذري ونصف قطر العنصر الذي يرتبط به </a:t>
            </a:r>
            <a:endParaRPr lang="en-US" sz="2400" dirty="0">
              <a:latin typeface="Calibri" pitchFamily="34" charset="0"/>
            </a:endParaRPr>
          </a:p>
        </p:txBody>
      </p:sp>
      <p:sp>
        <p:nvSpPr>
          <p:cNvPr id="4" name="Rectangle 3"/>
          <p:cNvSpPr/>
          <p:nvPr/>
        </p:nvSpPr>
        <p:spPr>
          <a:xfrm>
            <a:off x="1295400" y="5791200"/>
            <a:ext cx="5867400" cy="646331"/>
          </a:xfrm>
          <a:prstGeom prst="rect">
            <a:avLst/>
          </a:prstGeom>
        </p:spPr>
        <p:txBody>
          <a:bodyPr wrap="square">
            <a:spAutoFit/>
          </a:bodyPr>
          <a:lstStyle/>
          <a:p>
            <a:pPr algn="just" rtl="1"/>
            <a:r>
              <a:rPr lang="ar-EG" dirty="0" smtClean="0">
                <a:latin typeface="Calibri" pitchFamily="34" charset="0"/>
              </a:rPr>
              <a:t>جزء اكسيد السيلكون يحيط بأيون السليكون ويتلامس معها أربعة أيونات للأكسجين و بذلك يكون عدد تناسق السليكون هو 4 ،. </a:t>
            </a:r>
            <a:endParaRPr lang="en-US" dirty="0"/>
          </a:p>
        </p:txBody>
      </p:sp>
      <p:pic>
        <p:nvPicPr>
          <p:cNvPr id="5" name="Picture 3" descr="270px-Silicate-tetrahedron-2D"/>
          <p:cNvPicPr>
            <a:picLocks noChangeAspect="1" noChangeArrowheads="1"/>
          </p:cNvPicPr>
          <p:nvPr/>
        </p:nvPicPr>
        <p:blipFill>
          <a:blip r:embed="rId2"/>
          <a:srcRect/>
          <a:stretch>
            <a:fillRect/>
          </a:stretch>
        </p:blipFill>
        <p:spPr bwMode="auto">
          <a:xfrm>
            <a:off x="1600200" y="3505200"/>
            <a:ext cx="2571750" cy="2124075"/>
          </a:xfrm>
          <a:prstGeom prst="rect">
            <a:avLst/>
          </a:prstGeom>
          <a:noFill/>
          <a:ln w="9525">
            <a:noFill/>
            <a:miter lim="800000"/>
            <a:headEnd/>
            <a:tailEnd/>
          </a:ln>
        </p:spPr>
      </p:pic>
      <p:pic>
        <p:nvPicPr>
          <p:cNvPr id="6" name="Picture 5" descr="300px-Silicate-tetrahedron-3D-balls"/>
          <p:cNvPicPr>
            <a:picLocks noChangeAspect="1" noChangeArrowheads="1"/>
          </p:cNvPicPr>
          <p:nvPr/>
        </p:nvPicPr>
        <p:blipFill>
          <a:blip r:embed="rId3"/>
          <a:srcRect/>
          <a:stretch>
            <a:fillRect/>
          </a:stretch>
        </p:blipFill>
        <p:spPr bwMode="auto">
          <a:xfrm>
            <a:off x="4876800" y="3048000"/>
            <a:ext cx="2857500" cy="2800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8079-5.jpg"/>
          <p:cNvPicPr>
            <a:picLocks noChangeAspect="1"/>
          </p:cNvPicPr>
          <p:nvPr/>
        </p:nvPicPr>
        <p:blipFill>
          <a:blip r:embed="rId2"/>
          <a:stretch>
            <a:fillRect/>
          </a:stretch>
        </p:blipFill>
        <p:spPr>
          <a:xfrm>
            <a:off x="1066800" y="457200"/>
            <a:ext cx="6934200" cy="4675210"/>
          </a:xfrm>
          <a:prstGeom prst="rect">
            <a:avLst/>
          </a:prstGeom>
        </p:spPr>
      </p:pic>
      <p:sp>
        <p:nvSpPr>
          <p:cNvPr id="3" name="Rectangle 2"/>
          <p:cNvSpPr/>
          <p:nvPr/>
        </p:nvSpPr>
        <p:spPr>
          <a:xfrm>
            <a:off x="838200" y="5334000"/>
            <a:ext cx="7772400" cy="369332"/>
          </a:xfrm>
          <a:prstGeom prst="rect">
            <a:avLst/>
          </a:prstGeom>
        </p:spPr>
        <p:txBody>
          <a:bodyPr wrap="square">
            <a:spAutoFit/>
          </a:bodyPr>
          <a:lstStyle/>
          <a:p>
            <a:pPr algn="r" rtl="1"/>
            <a:r>
              <a:rPr lang="ar-EG" b="1" dirty="0"/>
              <a:t>أ- تناسق ثلاثي   ب - تناسق رباعي   جـ - تناسق سداسي   د - تناسق ثماني   هـ - تناسق اثنا عشري</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1"/>
            <a:ext cx="8991600" cy="3477875"/>
          </a:xfrm>
          <a:prstGeom prst="rect">
            <a:avLst/>
          </a:prstGeom>
        </p:spPr>
        <p:txBody>
          <a:bodyPr wrap="square">
            <a:spAutoFit/>
          </a:bodyPr>
          <a:lstStyle/>
          <a:p>
            <a:pPr algn="just" rtl="1">
              <a:lnSpc>
                <a:spcPct val="200000"/>
              </a:lnSpc>
            </a:pPr>
            <a:r>
              <a:rPr lang="ar-EG" sz="2400" b="1" dirty="0" smtClean="0">
                <a:latin typeface="Times New Roman" pitchFamily="18" charset="0"/>
                <a:cs typeface="Times New Roman" pitchFamily="18" charset="0"/>
              </a:rPr>
              <a:t>الروابط </a:t>
            </a:r>
            <a:r>
              <a:rPr lang="ar-EG" sz="2400" b="1" dirty="0">
                <a:latin typeface="Times New Roman" pitchFamily="18" charset="0"/>
                <a:cs typeface="Times New Roman" pitchFamily="18" charset="0"/>
              </a:rPr>
              <a:t>الكيميائية </a:t>
            </a:r>
            <a:r>
              <a:rPr lang="ar-EG" sz="2400" b="1" dirty="0" smtClean="0">
                <a:latin typeface="Times New Roman" pitchFamily="18" charset="0"/>
                <a:cs typeface="Times New Roman" pitchFamily="18" charset="0"/>
              </a:rPr>
              <a:t>:</a:t>
            </a:r>
          </a:p>
          <a:p>
            <a:pPr algn="just" rtl="1">
              <a:lnSpc>
                <a:spcPct val="200000"/>
              </a:lnSpc>
            </a:pPr>
            <a:r>
              <a:rPr lang="ar-EG" sz="2400" dirty="0" smtClean="0">
                <a:latin typeface="Times New Roman" pitchFamily="18" charset="0"/>
                <a:cs typeface="Times New Roman" pitchFamily="18" charset="0"/>
              </a:rPr>
              <a:t>تعتبر </a:t>
            </a:r>
            <a:r>
              <a:rPr lang="ar-EG" sz="2400" dirty="0">
                <a:latin typeface="Times New Roman" pitchFamily="18" charset="0"/>
                <a:cs typeface="Times New Roman" pitchFamily="18" charset="0"/>
              </a:rPr>
              <a:t>الروابط بمثابة الوصلة التي تربط بين ذرات أو أيونات العناصر المكونة لبلورات المعادن . وحسب طبيعة العلاقة بين ذرات الجزيئات وارتباطها معا توجد أربعة أنواع من الروابط الكيميائية </a:t>
            </a:r>
            <a:r>
              <a:rPr lang="ar-EG" sz="2400" dirty="0" smtClean="0">
                <a:latin typeface="Times New Roman" pitchFamily="18" charset="0"/>
                <a:cs typeface="Times New Roman" pitchFamily="18" charset="0"/>
              </a:rPr>
              <a:t>.</a:t>
            </a:r>
          </a:p>
          <a:p>
            <a:pPr algn="just" rtl="1"/>
            <a:r>
              <a:rPr lang="ar-EG" sz="1400" dirty="0" smtClean="0"/>
              <a:t/>
            </a:r>
            <a:br>
              <a:rPr lang="ar-EG" sz="1400" dirty="0" smtClean="0"/>
            </a:br>
            <a:r>
              <a:rPr lang="ar-EG" sz="1400" dirty="0" smtClean="0"/>
              <a:t>1</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ChangeArrowheads="1"/>
          </p:cNvSpPr>
          <p:nvPr/>
        </p:nvSpPr>
        <p:spPr bwMode="auto">
          <a:xfrm>
            <a:off x="539750" y="260350"/>
            <a:ext cx="8243888" cy="461963"/>
          </a:xfrm>
          <a:prstGeom prst="rect">
            <a:avLst/>
          </a:prstGeom>
          <a:noFill/>
          <a:ln w="9525">
            <a:noFill/>
            <a:miter lim="800000"/>
            <a:headEnd/>
            <a:tailEnd/>
          </a:ln>
        </p:spPr>
        <p:txBody>
          <a:bodyPr>
            <a:spAutoFit/>
          </a:bodyPr>
          <a:lstStyle/>
          <a:p>
            <a:pPr algn="just"/>
            <a:r>
              <a:rPr lang="ar-EG" sz="2400" b="1">
                <a:solidFill>
                  <a:srgbClr val="FF0000"/>
                </a:solidFill>
                <a:latin typeface="Times New Roman" pitchFamily="18" charset="0"/>
                <a:cs typeface="Times New Roman" pitchFamily="18" charset="0"/>
              </a:rPr>
              <a:t>3- نوع القوى الكهربائية التي تربط بيه هذه الوحدات البنائية وخواصها.</a:t>
            </a:r>
          </a:p>
        </p:txBody>
      </p:sp>
      <p:pic>
        <p:nvPicPr>
          <p:cNvPr id="41987" name="Picture 2" descr="http://3.bp.blogspot.com/-A6-0-oaWheY/UlfbNQZ9EsI/AAAAAAAAAD4/2UGsTovmsxI/s640/%D8%B5%D8%B5%D8%B5%D8%B5%D8%B5.jpg"/>
          <p:cNvPicPr>
            <a:picLocks noChangeAspect="1" noChangeArrowheads="1"/>
          </p:cNvPicPr>
          <p:nvPr/>
        </p:nvPicPr>
        <p:blipFill>
          <a:blip r:embed="rId2"/>
          <a:srcRect/>
          <a:stretch>
            <a:fillRect/>
          </a:stretch>
        </p:blipFill>
        <p:spPr bwMode="auto">
          <a:xfrm>
            <a:off x="395288" y="836613"/>
            <a:ext cx="8108950" cy="508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ChangeArrowheads="1"/>
          </p:cNvSpPr>
          <p:nvPr/>
        </p:nvSpPr>
        <p:spPr bwMode="auto">
          <a:xfrm>
            <a:off x="2886118" y="217488"/>
            <a:ext cx="3409908" cy="461665"/>
          </a:xfrm>
          <a:prstGeom prst="rect">
            <a:avLst/>
          </a:prstGeom>
          <a:noFill/>
          <a:ln w="9525">
            <a:noFill/>
            <a:miter lim="800000"/>
            <a:headEnd/>
            <a:tailEnd/>
          </a:ln>
        </p:spPr>
        <p:txBody>
          <a:bodyPr wrap="none">
            <a:spAutoFit/>
          </a:bodyPr>
          <a:lstStyle/>
          <a:p>
            <a:pPr algn="r" rtl="1"/>
            <a:r>
              <a:rPr lang="ar-EG" sz="2400" b="1" dirty="0">
                <a:solidFill>
                  <a:srgbClr val="FF0000"/>
                </a:solidFill>
              </a:rPr>
              <a:t>التشابه الشكلي </a:t>
            </a:r>
            <a:r>
              <a:rPr lang="en-US" sz="2400" b="1" dirty="0">
                <a:solidFill>
                  <a:srgbClr val="FF0000"/>
                </a:solidFill>
              </a:rPr>
              <a:t>Isomorphism</a:t>
            </a:r>
          </a:p>
        </p:txBody>
      </p:sp>
      <p:sp>
        <p:nvSpPr>
          <p:cNvPr id="43011" name="Rectangle 2"/>
          <p:cNvSpPr>
            <a:spLocks noChangeArrowheads="1"/>
          </p:cNvSpPr>
          <p:nvPr/>
        </p:nvSpPr>
        <p:spPr bwMode="auto">
          <a:xfrm>
            <a:off x="179388" y="842963"/>
            <a:ext cx="8856662" cy="4832092"/>
          </a:xfrm>
          <a:prstGeom prst="rect">
            <a:avLst/>
          </a:prstGeom>
          <a:noFill/>
          <a:ln w="9525">
            <a:noFill/>
            <a:miter lim="800000"/>
            <a:headEnd/>
            <a:tailEnd/>
          </a:ln>
        </p:spPr>
        <p:txBody>
          <a:bodyPr>
            <a:spAutoFit/>
          </a:bodyPr>
          <a:lstStyle/>
          <a:p>
            <a:pPr algn="just" rtl="1"/>
            <a:r>
              <a:rPr lang="ar-EG" sz="2800" dirty="0" smtClean="0">
                <a:latin typeface="Times New Roman" pitchFamily="18" charset="0"/>
                <a:cs typeface="Times New Roman" pitchFamily="18" charset="0"/>
              </a:rPr>
              <a:t>هو أن توجد مادتان لهما تركيبان كيميائية مختلفان وشكلان بلوريان متماثلان تقريبا.</a:t>
            </a:r>
          </a:p>
          <a:p>
            <a:pPr algn="just" rtl="1"/>
            <a:r>
              <a:rPr lang="ar-EG" sz="2800" dirty="0" smtClean="0">
                <a:latin typeface="Times New Roman" pitchFamily="18" charset="0"/>
                <a:cs typeface="Times New Roman" pitchFamily="18" charset="0"/>
              </a:rPr>
              <a:t>وتعرف المواد المرتبطة بهذه العلاقة باسم مواد متشابهة الأشكال</a:t>
            </a:r>
          </a:p>
          <a:p>
            <a:pPr algn="just" rtl="1"/>
            <a:endParaRPr lang="ar-EG" sz="2800" dirty="0" smtClean="0">
              <a:latin typeface="Times New Roman" pitchFamily="18" charset="0"/>
              <a:cs typeface="Times New Roman" pitchFamily="18" charset="0"/>
            </a:endParaRPr>
          </a:p>
          <a:p>
            <a:pPr algn="just" rtl="1"/>
            <a:r>
              <a:rPr lang="ar-EG" sz="2800" dirty="0" smtClean="0">
                <a:latin typeface="Times New Roman" pitchFamily="18" charset="0"/>
                <a:cs typeface="Times New Roman" pitchFamily="18" charset="0"/>
              </a:rPr>
              <a:t>المواد المتشابهة الأشكال تتشبه بشكل ملحوظ </a:t>
            </a:r>
            <a:r>
              <a:rPr lang="ar-EG" sz="2800" dirty="0" smtClean="0">
                <a:solidFill>
                  <a:schemeClr val="accent6">
                    <a:lumMod val="75000"/>
                  </a:schemeClr>
                </a:solidFill>
                <a:latin typeface="Times New Roman" pitchFamily="18" charset="0"/>
                <a:cs typeface="Times New Roman" pitchFamily="18" charset="0"/>
              </a:rPr>
              <a:t>في خواصها الفيزيائية والكيميائية وكذلك البلورية</a:t>
            </a:r>
            <a:r>
              <a:rPr lang="ar-EG" sz="2800" dirty="0" smtClean="0">
                <a:latin typeface="Times New Roman" pitchFamily="18" charset="0"/>
                <a:cs typeface="Times New Roman" pitchFamily="18" charset="0"/>
              </a:rPr>
              <a:t> (لها تقريبا نفس الزوايا بين الوجهية ونفس النسبة المحورية)</a:t>
            </a:r>
          </a:p>
          <a:p>
            <a:pPr algn="just" rtl="1"/>
            <a:endParaRPr lang="ar-EG" sz="2800" dirty="0" smtClean="0">
              <a:latin typeface="Times New Roman" pitchFamily="18" charset="0"/>
              <a:cs typeface="Times New Roman" pitchFamily="18" charset="0"/>
            </a:endParaRPr>
          </a:p>
          <a:p>
            <a:pPr algn="just" rtl="1"/>
            <a:r>
              <a:rPr lang="ar-EG" sz="2800" dirty="0" smtClean="0">
                <a:latin typeface="Times New Roman" pitchFamily="18" charset="0"/>
                <a:cs typeface="Times New Roman" pitchFamily="18" charset="0"/>
              </a:rPr>
              <a:t>ومن امثلة المعادن التى تتميز بهذه الظاهرة مجموعة معادن الاوليفين التى تتبلور جميعها فى فصيلة المعينى القائم بالرغم من وجود اختلاف  فى التركيب الكيميائى لمعادن تلك المجموعة مثل معدنى الفورشتريت </a:t>
            </a:r>
            <a:r>
              <a:rPr lang="en-US" sz="2800" dirty="0" smtClean="0">
                <a:latin typeface="Times New Roman" pitchFamily="18" charset="0"/>
                <a:cs typeface="Times New Roman" pitchFamily="18" charset="0"/>
              </a:rPr>
              <a:t>Mg2SiO4  </a:t>
            </a:r>
            <a:r>
              <a:rPr lang="ar-EG" sz="2800" dirty="0" smtClean="0">
                <a:latin typeface="Times New Roman" pitchFamily="18" charset="0"/>
                <a:cs typeface="Times New Roman" pitchFamily="18" charset="0"/>
              </a:rPr>
              <a:t> و الفياليت </a:t>
            </a:r>
            <a:r>
              <a:rPr lang="en-US" sz="2800" dirty="0" smtClean="0">
                <a:latin typeface="Times New Roman" pitchFamily="18" charset="0"/>
                <a:cs typeface="Times New Roman" pitchFamily="18" charset="0"/>
              </a:rPr>
              <a:t>Fe2SiO4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834" y="914400"/>
            <a:ext cx="8598892" cy="5078313"/>
          </a:xfrm>
          <a:prstGeom prst="rect">
            <a:avLst/>
          </a:prstGeom>
        </p:spPr>
        <p:txBody>
          <a:bodyPr wrap="none">
            <a:spAutoFit/>
          </a:bodyPr>
          <a:lstStyle/>
          <a:p>
            <a:pPr algn="r" rtl="1">
              <a:lnSpc>
                <a:spcPct val="150000"/>
              </a:lnSpc>
            </a:pPr>
            <a:r>
              <a:rPr lang="ar-EG" sz="2400" dirty="0" smtClean="0">
                <a:latin typeface="Times New Roman" pitchFamily="18" charset="0"/>
                <a:cs typeface="Times New Roman" pitchFamily="18" charset="0"/>
              </a:rPr>
              <a:t>ويقصد بة ان بعض المعادن تتشابه فى تركيبها الكيميائى وتختلف قى تركيبها البلورى.</a:t>
            </a:r>
          </a:p>
          <a:p>
            <a:pPr algn="r" rtl="1">
              <a:lnSpc>
                <a:spcPct val="150000"/>
              </a:lnSpc>
            </a:pPr>
            <a:r>
              <a:rPr lang="ar-EG" sz="2400" dirty="0" smtClean="0">
                <a:latin typeface="Times New Roman" pitchFamily="18" charset="0"/>
                <a:cs typeface="Times New Roman" pitchFamily="18" charset="0"/>
              </a:rPr>
              <a:t>ومن الامثلة التى توضح هذه الظاهرة معدنا الماس والجرافيت كلهما تركيبه الكيميائى </a:t>
            </a:r>
          </a:p>
          <a:p>
            <a:pPr algn="r" rtl="1">
              <a:lnSpc>
                <a:spcPct val="150000"/>
              </a:lnSpc>
            </a:pPr>
            <a:r>
              <a:rPr lang="ar-EG" sz="2400" dirty="0" smtClean="0">
                <a:latin typeface="Times New Roman" pitchFamily="18" charset="0"/>
                <a:cs typeface="Times New Roman" pitchFamily="18" charset="0"/>
              </a:rPr>
              <a:t>من عنصر الكربون فالماس يتبلور فى فصيلة المكعب فى حين ان الجرافيت يتبلور </a:t>
            </a:r>
          </a:p>
          <a:p>
            <a:pPr algn="r" rtl="1">
              <a:lnSpc>
                <a:spcPct val="150000"/>
              </a:lnSpc>
            </a:pPr>
            <a:r>
              <a:rPr lang="ar-EG" sz="2400" dirty="0" smtClean="0">
                <a:latin typeface="Times New Roman" pitchFamily="18" charset="0"/>
                <a:cs typeface="Times New Roman" pitchFamily="18" charset="0"/>
              </a:rPr>
              <a:t>فى فصيلة السداسى.</a:t>
            </a:r>
          </a:p>
          <a:p>
            <a:pPr algn="r" rtl="1">
              <a:lnSpc>
                <a:spcPct val="150000"/>
              </a:lnSpc>
            </a:pPr>
            <a:r>
              <a:rPr lang="ar-EG" sz="2400" dirty="0" smtClean="0">
                <a:latin typeface="Times New Roman" pitchFamily="18" charset="0"/>
                <a:cs typeface="Times New Roman" pitchFamily="18" charset="0"/>
              </a:rPr>
              <a:t>وكذلك معدن الكالسيت</a:t>
            </a:r>
            <a:r>
              <a:rPr lang="en-US" sz="2400" dirty="0" smtClean="0">
                <a:latin typeface="Times New Roman" pitchFamily="18" charset="0"/>
                <a:cs typeface="Times New Roman" pitchFamily="18" charset="0"/>
              </a:rPr>
              <a:t>CaCO3 </a:t>
            </a:r>
            <a:r>
              <a:rPr lang="ar-EG" sz="2400" dirty="0" smtClean="0">
                <a:latin typeface="Times New Roman" pitchFamily="18" charset="0"/>
                <a:cs typeface="Times New Roman" pitchFamily="18" charset="0"/>
              </a:rPr>
              <a:t> و الارانجونيت </a:t>
            </a:r>
            <a:r>
              <a:rPr lang="en-US" sz="2400" dirty="0" smtClean="0">
                <a:latin typeface="Times New Roman" pitchFamily="18" charset="0"/>
                <a:cs typeface="Times New Roman" pitchFamily="18" charset="0"/>
              </a:rPr>
              <a:t>CaCO3</a:t>
            </a:r>
            <a:r>
              <a:rPr lang="ar-EG" sz="2400" dirty="0" smtClean="0">
                <a:latin typeface="Times New Roman" pitchFamily="18" charset="0"/>
                <a:cs typeface="Times New Roman" pitchFamily="18" charset="0"/>
              </a:rPr>
              <a:t> لهما نفس التركيب الكيميائى </a:t>
            </a:r>
          </a:p>
          <a:p>
            <a:pPr algn="r" rtl="1">
              <a:lnSpc>
                <a:spcPct val="150000"/>
              </a:lnSpc>
            </a:pPr>
            <a:r>
              <a:rPr lang="ar-EG" sz="2400" dirty="0" smtClean="0">
                <a:latin typeface="Times New Roman" pitchFamily="18" charset="0"/>
                <a:cs typeface="Times New Roman" pitchFamily="18" charset="0"/>
              </a:rPr>
              <a:t>الا انهما يختلفان فى التركيب البلورى فالكالسيت يتبلور فى فصيلة السداسى فى حين ان </a:t>
            </a:r>
          </a:p>
          <a:p>
            <a:pPr algn="r" rtl="1">
              <a:lnSpc>
                <a:spcPct val="150000"/>
              </a:lnSpc>
            </a:pPr>
            <a:r>
              <a:rPr lang="ar-EG" sz="2400" dirty="0" smtClean="0">
                <a:latin typeface="Times New Roman" pitchFamily="18" charset="0"/>
                <a:cs typeface="Times New Roman" pitchFamily="18" charset="0"/>
              </a:rPr>
              <a:t>الاراجونيت يتبلور فى فصيلة المعينى القائم.</a:t>
            </a:r>
          </a:p>
          <a:p>
            <a:pPr algn="r" rtl="1">
              <a:lnSpc>
                <a:spcPct val="150000"/>
              </a:lnSpc>
            </a:pPr>
            <a:r>
              <a:rPr lang="ar-EG" sz="2400" dirty="0" smtClean="0">
                <a:latin typeface="Times New Roman" pitchFamily="18" charset="0"/>
                <a:cs typeface="Times New Roman" pitchFamily="18" charset="0"/>
              </a:rPr>
              <a:t>وترجع ظاهرة الخداع الشكلى فى المعادن الى اختلاف ظروف التكوين من حيث الضغط </a:t>
            </a:r>
          </a:p>
          <a:p>
            <a:pPr algn="r" rtl="1">
              <a:lnSpc>
                <a:spcPct val="150000"/>
              </a:lnSpc>
            </a:pPr>
            <a:r>
              <a:rPr lang="ar-EG" sz="2400" dirty="0" smtClean="0">
                <a:latin typeface="Times New Roman" pitchFamily="18" charset="0"/>
                <a:cs typeface="Times New Roman" pitchFamily="18" charset="0"/>
              </a:rPr>
              <a:t>ودرجة الحرارة و الاس الهيدروجينى.</a:t>
            </a:r>
            <a:endParaRPr lang="en-US" sz="2400" dirty="0"/>
          </a:p>
        </p:txBody>
      </p:sp>
      <p:sp>
        <p:nvSpPr>
          <p:cNvPr id="3" name="Rectangle 1"/>
          <p:cNvSpPr>
            <a:spLocks noChangeArrowheads="1"/>
          </p:cNvSpPr>
          <p:nvPr/>
        </p:nvSpPr>
        <p:spPr bwMode="auto">
          <a:xfrm>
            <a:off x="2514600" y="228600"/>
            <a:ext cx="4489450" cy="523875"/>
          </a:xfrm>
          <a:prstGeom prst="rect">
            <a:avLst/>
          </a:prstGeom>
          <a:noFill/>
          <a:ln w="9525">
            <a:noFill/>
            <a:miter lim="800000"/>
            <a:headEnd/>
            <a:tailEnd/>
          </a:ln>
        </p:spPr>
        <p:txBody>
          <a:bodyPr wrap="none">
            <a:spAutoFit/>
          </a:bodyPr>
          <a:lstStyle/>
          <a:p>
            <a:pPr algn="r" rtl="1"/>
            <a:r>
              <a:rPr lang="ar-EG" sz="2800" b="1" dirty="0">
                <a:solidFill>
                  <a:srgbClr val="FF0000"/>
                </a:solidFill>
                <a:latin typeface="Times New Roman" pitchFamily="18" charset="0"/>
                <a:cs typeface="Times New Roman" pitchFamily="18" charset="0"/>
              </a:rPr>
              <a:t>الخداع الشكلي </a:t>
            </a:r>
            <a:r>
              <a:rPr lang="en-US" sz="2800" b="1" dirty="0" err="1">
                <a:solidFill>
                  <a:srgbClr val="FF0000"/>
                </a:solidFill>
                <a:latin typeface="Times New Roman" pitchFamily="18" charset="0"/>
                <a:cs typeface="Times New Roman" pitchFamily="18" charset="0"/>
              </a:rPr>
              <a:t>Psedomorphisim</a:t>
            </a:r>
            <a:endParaRPr lang="en-US" sz="2800" b="1" dirty="0">
              <a:solidFill>
                <a:srgbClr val="FF0000"/>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9144000" cy="4824398"/>
          </a:xfrm>
          <a:prstGeom prst="rect">
            <a:avLst/>
          </a:prstGeom>
        </p:spPr>
        <p:txBody>
          <a:bodyPr wrap="square">
            <a:spAutoFit/>
          </a:bodyPr>
          <a:lstStyle/>
          <a:p>
            <a:pPr algn="r" rtl="1">
              <a:lnSpc>
                <a:spcPct val="150000"/>
              </a:lnSpc>
            </a:pPr>
            <a:r>
              <a:rPr lang="ar-EG" sz="2000" b="1" dirty="0">
                <a:latin typeface="Times New Roman" pitchFamily="18" charset="0"/>
                <a:cs typeface="Times New Roman" pitchFamily="18" charset="0"/>
              </a:rPr>
              <a:t>علاقة التركيب الكيميائي بالشكل الخارجي للمعدن </a:t>
            </a:r>
            <a:r>
              <a:rPr lang="ar-EG" sz="1050" dirty="0" smtClean="0"/>
              <a:t/>
            </a:r>
            <a:br>
              <a:rPr lang="ar-EG" sz="1050" dirty="0" smtClean="0"/>
            </a:br>
            <a:r>
              <a:rPr lang="ar-EG" sz="1050" dirty="0" smtClean="0"/>
              <a:t/>
            </a:r>
            <a:br>
              <a:rPr lang="ar-EG" sz="1050" dirty="0" smtClean="0"/>
            </a:br>
            <a:r>
              <a:rPr lang="ar-EG" b="1" dirty="0" smtClean="0">
                <a:latin typeface="Times New Roman" pitchFamily="18" charset="0"/>
                <a:cs typeface="Times New Roman" pitchFamily="18" charset="0"/>
              </a:rPr>
              <a:t>إذن </a:t>
            </a:r>
            <a:r>
              <a:rPr lang="ar-EG" b="1" dirty="0">
                <a:latin typeface="Times New Roman" pitchFamily="18" charset="0"/>
                <a:cs typeface="Times New Roman" pitchFamily="18" charset="0"/>
              </a:rPr>
              <a:t>مما سبق نعلم أنه يمكن لذرات عناصر مختلفة أن تترتب في نفس النظام البلوري ويمكن أيضاً أن توجد ذرات عناصر متشابهة إلا أنها تترتب في أنظمة مختلفة ويعتمد ذلك على ظروف </a:t>
            </a:r>
            <a:r>
              <a:rPr lang="ar-EG" b="1" dirty="0" smtClean="0">
                <a:latin typeface="Times New Roman" pitchFamily="18" charset="0"/>
                <a:cs typeface="Times New Roman" pitchFamily="18" charset="0"/>
              </a:rPr>
              <a:t>تكونها..</a:t>
            </a:r>
            <a:r>
              <a:rPr lang="ar-EG" b="1" dirty="0">
                <a:latin typeface="Times New Roman" pitchFamily="18" charset="0"/>
                <a:cs typeface="Times New Roman" pitchFamily="18" charset="0"/>
              </a:rPr>
              <a:t> </a:t>
            </a:r>
            <a:r>
              <a:rPr lang="ar-EG" sz="1050" dirty="0" smtClean="0"/>
              <a:t/>
            </a:r>
            <a:br>
              <a:rPr lang="ar-EG" sz="1050" dirty="0" smtClean="0"/>
            </a:br>
            <a:r>
              <a:rPr lang="ar-EG" sz="1050" dirty="0" smtClean="0"/>
              <a:t/>
            </a:r>
            <a:br>
              <a:rPr lang="ar-EG" sz="1050" dirty="0" smtClean="0"/>
            </a:br>
            <a:r>
              <a:rPr lang="ar-EG" sz="1600" b="1" dirty="0">
                <a:latin typeface="Times New Roman" pitchFamily="18" charset="0"/>
                <a:cs typeface="Times New Roman" pitchFamily="18" charset="0"/>
              </a:rPr>
              <a:t>وهذا يعني أن الذرات على الرغم من اختلافها إلا أنها قد تتشابه في أحجامها ومواقعها داخل البناء البلوري وبالتالي يصبح بالإمكان أن تحل محل بعضها ويسمى المكان الذي تحل فيه الذرة بمكان التسكين </a:t>
            </a:r>
            <a:r>
              <a:rPr lang="en-US" sz="1600" b="1" dirty="0">
                <a:latin typeface="Times New Roman" pitchFamily="18" charset="0"/>
                <a:cs typeface="Times New Roman" pitchFamily="18" charset="0"/>
              </a:rPr>
              <a:t>Ionic site </a:t>
            </a:r>
            <a:r>
              <a:rPr lang="ar-EG" sz="1600" b="1" dirty="0">
                <a:latin typeface="Times New Roman" pitchFamily="18" charset="0"/>
                <a:cs typeface="Times New Roman" pitchFamily="18" charset="0"/>
              </a:rPr>
              <a:t>ويمكن تعريفه بأنه المكان الذي يمكن أن يشغله أيون معين في مركب كيميائي معين ذو بناء بلوري محدد .. </a:t>
            </a:r>
            <a:r>
              <a:rPr lang="ar-EG" sz="1600" dirty="0" smtClean="0">
                <a:latin typeface="Times New Roman" pitchFamily="18" charset="0"/>
                <a:cs typeface="Times New Roman" pitchFamily="18" charset="0"/>
              </a:rPr>
              <a:t/>
            </a:r>
            <a:br>
              <a:rPr lang="ar-EG" sz="1600" dirty="0" smtClean="0">
                <a:latin typeface="Times New Roman" pitchFamily="18" charset="0"/>
                <a:cs typeface="Times New Roman" pitchFamily="18" charset="0"/>
              </a:rPr>
            </a:br>
            <a:r>
              <a:rPr lang="ar-EG" sz="1600" dirty="0" smtClean="0">
                <a:latin typeface="Times New Roman" pitchFamily="18" charset="0"/>
                <a:cs typeface="Times New Roman" pitchFamily="18" charset="0"/>
              </a:rPr>
              <a:t/>
            </a:r>
            <a:br>
              <a:rPr lang="ar-EG" sz="1600" dirty="0" smtClean="0">
                <a:latin typeface="Times New Roman" pitchFamily="18" charset="0"/>
                <a:cs typeface="Times New Roman" pitchFamily="18" charset="0"/>
              </a:rPr>
            </a:br>
            <a:r>
              <a:rPr lang="ar-EG" sz="1600" b="1" dirty="0" smtClean="0">
                <a:latin typeface="Times New Roman" pitchFamily="18" charset="0"/>
                <a:cs typeface="Times New Roman" pitchFamily="18" charset="0"/>
              </a:rPr>
              <a:t>تذكر </a:t>
            </a:r>
            <a:r>
              <a:rPr lang="ar-EG" sz="1600" b="1" dirty="0">
                <a:latin typeface="Times New Roman" pitchFamily="18" charset="0"/>
                <a:cs typeface="Times New Roman" pitchFamily="18" charset="0"/>
              </a:rPr>
              <a:t>أن كل مكان تسكين له حجمه وشحنته ولذلك يجب أن يتوائم الأيون المراد تسكينه مع حجم مكان التسكين وشحنته بحيث يكون حجم الأيون في نفس حجم مكان التسكين ويختلف عنه في الشحنة .. </a:t>
            </a:r>
            <a:r>
              <a:rPr lang="ar-EG" sz="1600" dirty="0" smtClean="0">
                <a:latin typeface="Times New Roman" pitchFamily="18" charset="0"/>
                <a:cs typeface="Times New Roman" pitchFamily="18" charset="0"/>
              </a:rPr>
              <a:t/>
            </a:r>
            <a:br>
              <a:rPr lang="ar-EG" sz="1600" dirty="0" smtClean="0">
                <a:latin typeface="Times New Roman" pitchFamily="18" charset="0"/>
                <a:cs typeface="Times New Roman" pitchFamily="18" charset="0"/>
              </a:rPr>
            </a:br>
            <a:r>
              <a:rPr lang="ar-EG" sz="1600" dirty="0" smtClean="0">
                <a:latin typeface="Times New Roman" pitchFamily="18" charset="0"/>
                <a:cs typeface="Times New Roman" pitchFamily="18" charset="0"/>
              </a:rPr>
              <a:t/>
            </a:r>
            <a:br>
              <a:rPr lang="ar-EG" sz="1600" dirty="0" smtClean="0">
                <a:latin typeface="Times New Roman" pitchFamily="18" charset="0"/>
                <a:cs typeface="Times New Roman" pitchFamily="18" charset="0"/>
              </a:rPr>
            </a:br>
            <a:r>
              <a:rPr lang="ar-EG" sz="1600" b="1" dirty="0">
                <a:latin typeface="Times New Roman" pitchFamily="18" charset="0"/>
                <a:cs typeface="Times New Roman" pitchFamily="18" charset="0"/>
              </a:rPr>
              <a:t>ومما سبق نعلم أن التركيب الكيميائي لا يكفي لتحديد ماهية المعدن إذ لابد من معرفة الشكل الخارجي لتحديد المعدن بدقة </a:t>
            </a:r>
            <a:r>
              <a:rPr lang="ar-EG" sz="1050" b="1" dirty="0"/>
              <a:t>.. </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ChangeArrowheads="1"/>
          </p:cNvSpPr>
          <p:nvPr/>
        </p:nvSpPr>
        <p:spPr bwMode="auto">
          <a:xfrm>
            <a:off x="971550" y="333375"/>
            <a:ext cx="7099300" cy="584200"/>
          </a:xfrm>
          <a:prstGeom prst="rect">
            <a:avLst/>
          </a:prstGeom>
          <a:noFill/>
          <a:ln w="9525">
            <a:noFill/>
            <a:miter lim="800000"/>
            <a:headEnd/>
            <a:tailEnd/>
          </a:ln>
        </p:spPr>
        <p:txBody>
          <a:bodyPr wrap="none">
            <a:spAutoFit/>
          </a:bodyPr>
          <a:lstStyle/>
          <a:p>
            <a:pPr algn="r" rtl="1"/>
            <a:r>
              <a:rPr lang="ar-EG" sz="3200" b="1" dirty="0">
                <a:solidFill>
                  <a:srgbClr val="FF0000"/>
                </a:solidFill>
                <a:latin typeface="Times New Roman" pitchFamily="18" charset="0"/>
                <a:cs typeface="Times New Roman" pitchFamily="18" charset="0"/>
                <a:hlinkClick r:id="rId2" tooltip="علم المعادن، الباب السادس: تصنيف المعادن (الصفحة غير موجودة)"/>
              </a:rPr>
              <a:t> تصنيف المعادن</a:t>
            </a:r>
            <a:r>
              <a:rPr lang="ar-EG" sz="3200" b="1" dirty="0">
                <a:solidFill>
                  <a:srgbClr val="FF0000"/>
                </a:solidFill>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Classification of minerals</a:t>
            </a:r>
          </a:p>
        </p:txBody>
      </p:sp>
      <p:sp>
        <p:nvSpPr>
          <p:cNvPr id="47107" name="Rectangle 4"/>
          <p:cNvSpPr>
            <a:spLocks noChangeArrowheads="1"/>
          </p:cNvSpPr>
          <p:nvPr/>
        </p:nvSpPr>
        <p:spPr bwMode="auto">
          <a:xfrm>
            <a:off x="5508625" y="1196975"/>
            <a:ext cx="3292475" cy="641350"/>
          </a:xfrm>
          <a:prstGeom prst="rect">
            <a:avLst/>
          </a:prstGeom>
          <a:noFill/>
          <a:ln w="9525">
            <a:noFill/>
            <a:miter lim="800000"/>
            <a:headEnd/>
            <a:tailEnd/>
          </a:ln>
        </p:spPr>
        <p:txBody>
          <a:bodyPr wrap="none" anchor="ctr">
            <a:spAutoFit/>
          </a:bodyPr>
          <a:lstStyle/>
          <a:p>
            <a:pPr algn="r" rtl="1" eaLnBrk="0" hangingPunct="0"/>
            <a:r>
              <a:rPr lang="ar-SA" b="1" dirty="0">
                <a:solidFill>
                  <a:schemeClr val="hlink"/>
                </a:solidFill>
              </a:rPr>
              <a:t>المعادن العنصرية </a:t>
            </a:r>
            <a:r>
              <a:rPr lang="en-US" b="1" dirty="0">
                <a:solidFill>
                  <a:schemeClr val="hlink"/>
                </a:solidFill>
              </a:rPr>
              <a:t>Native Elements</a:t>
            </a:r>
            <a:endParaRPr lang="ar-SA" b="1" dirty="0">
              <a:solidFill>
                <a:schemeClr val="hlink"/>
              </a:solidFill>
            </a:endParaRPr>
          </a:p>
          <a:p>
            <a:pPr algn="l" rtl="0" eaLnBrk="0" hangingPunct="0"/>
            <a:endParaRPr lang="ar-SA" dirty="0">
              <a:solidFill>
                <a:schemeClr val="hlink"/>
              </a:solidFill>
            </a:endParaRPr>
          </a:p>
        </p:txBody>
      </p:sp>
      <p:sp>
        <p:nvSpPr>
          <p:cNvPr id="47108" name="Rectangle 5"/>
          <p:cNvSpPr>
            <a:spLocks noChangeArrowheads="1"/>
          </p:cNvSpPr>
          <p:nvPr/>
        </p:nvSpPr>
        <p:spPr bwMode="auto">
          <a:xfrm>
            <a:off x="5292725" y="1700213"/>
            <a:ext cx="3524250" cy="641350"/>
          </a:xfrm>
          <a:prstGeom prst="rect">
            <a:avLst/>
          </a:prstGeom>
          <a:noFill/>
          <a:ln w="9525">
            <a:noFill/>
            <a:miter lim="800000"/>
            <a:headEnd/>
            <a:tailEnd/>
          </a:ln>
        </p:spPr>
        <p:txBody>
          <a:bodyPr wrap="none" anchor="ctr">
            <a:spAutoFit/>
          </a:bodyPr>
          <a:lstStyle/>
          <a:p>
            <a:pPr algn="r" rtl="1"/>
            <a:r>
              <a:rPr lang="ar-SA" b="1" dirty="0"/>
              <a:t>المعادن العنصرية الفلزية</a:t>
            </a:r>
          </a:p>
          <a:p>
            <a:r>
              <a:rPr lang="ar-SA" dirty="0"/>
              <a:t>تضم معادن الذهب والفضة والنحاس والبلاتين.</a:t>
            </a:r>
          </a:p>
        </p:txBody>
      </p:sp>
      <p:sp>
        <p:nvSpPr>
          <p:cNvPr id="47109" name="Rectangle 6"/>
          <p:cNvSpPr>
            <a:spLocks noChangeArrowheads="1"/>
          </p:cNvSpPr>
          <p:nvPr/>
        </p:nvSpPr>
        <p:spPr bwMode="auto">
          <a:xfrm>
            <a:off x="250825" y="2781300"/>
            <a:ext cx="8639175" cy="1739900"/>
          </a:xfrm>
          <a:prstGeom prst="rect">
            <a:avLst/>
          </a:prstGeom>
          <a:noFill/>
          <a:ln w="9525">
            <a:noFill/>
            <a:miter lim="800000"/>
            <a:headEnd/>
            <a:tailEnd/>
          </a:ln>
        </p:spPr>
        <p:txBody>
          <a:bodyPr anchor="ctr">
            <a:spAutoFit/>
          </a:bodyPr>
          <a:lstStyle/>
          <a:p>
            <a:pPr algn="r" rtl="1"/>
            <a:r>
              <a:rPr lang="ar-SA" dirty="0"/>
              <a:t>يتبلور الذهب في فصيلة المكعب</a:t>
            </a:r>
            <a:r>
              <a:rPr lang="ar-EG" dirty="0"/>
              <a:t> , </a:t>
            </a:r>
            <a:r>
              <a:rPr lang="ar-SA" dirty="0"/>
              <a:t>الصلادة = 2.5 – 3 ، الوزن النوعي = 15.6 – 19.3. قابل للسحب والطرق. ولا يوجد انفصام ومكسره مسنن. اللون أصفر ذهبي فاقع أو فاتح تبعا لكمية الفضة المختلطة مع المعدن.</a:t>
            </a:r>
          </a:p>
          <a:p>
            <a:pPr algn="r" rtl="1"/>
            <a:r>
              <a:rPr lang="ar-SA" dirty="0"/>
              <a:t>يتركب المعدن كيميائيا من عنصر الذهب ولو أنه غالبا يحتوي على كميات متفاوتة من الفضة (قد تصل إلى 40%) ، وكذلك يحتوي على الحديد والرصاص والبزموت .. الخ. ويعرف الذهب الذي يحتوي على كميات عالية من الفضة (من 20 إلى 40%) باسم الاليكتروم. ينصهر المعدن بسهولة. درجة الانصهار 3 (1063</a:t>
            </a:r>
            <a:r>
              <a:rPr lang="en-US" dirty="0"/>
              <a:t>º</a:t>
            </a:r>
            <a:r>
              <a:rPr lang="ar-SA" dirty="0"/>
              <a:t>م) ولا يذوب في الأحماض المختلفة ولكنه يذوب في الماء الملكي (مخلوط حمضي الهيدروكلوكري والنيتريك). </a:t>
            </a:r>
          </a:p>
        </p:txBody>
      </p:sp>
      <p:sp>
        <p:nvSpPr>
          <p:cNvPr id="47110" name="Rectangle 7"/>
          <p:cNvSpPr>
            <a:spLocks noChangeArrowheads="1"/>
          </p:cNvSpPr>
          <p:nvPr/>
        </p:nvSpPr>
        <p:spPr bwMode="auto">
          <a:xfrm>
            <a:off x="8172450" y="2420938"/>
            <a:ext cx="623888" cy="366712"/>
          </a:xfrm>
          <a:prstGeom prst="rect">
            <a:avLst/>
          </a:prstGeom>
          <a:noFill/>
          <a:ln w="9525">
            <a:noFill/>
            <a:miter lim="800000"/>
            <a:headEnd/>
            <a:tailEnd/>
          </a:ln>
        </p:spPr>
        <p:txBody>
          <a:bodyPr wrap="none">
            <a:spAutoFit/>
          </a:bodyPr>
          <a:lstStyle/>
          <a:p>
            <a:r>
              <a:rPr lang="ar-SA">
                <a:solidFill>
                  <a:schemeClr val="hlink"/>
                </a:solidFill>
              </a:rPr>
              <a:t>الذهب</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p:cNvSpPr>
            <a:spLocks noChangeArrowheads="1"/>
          </p:cNvSpPr>
          <p:nvPr/>
        </p:nvSpPr>
        <p:spPr bwMode="auto">
          <a:xfrm>
            <a:off x="323850" y="809625"/>
            <a:ext cx="8642350" cy="1190625"/>
          </a:xfrm>
          <a:prstGeom prst="rect">
            <a:avLst/>
          </a:prstGeom>
          <a:noFill/>
          <a:ln w="9525">
            <a:noFill/>
            <a:miter lim="800000"/>
            <a:headEnd/>
            <a:tailEnd/>
          </a:ln>
        </p:spPr>
        <p:txBody>
          <a:bodyPr anchor="ctr">
            <a:spAutoFit/>
          </a:bodyPr>
          <a:lstStyle/>
          <a:p>
            <a:pPr algn="r" rtl="1"/>
            <a:r>
              <a:rPr lang="ar-SA" b="1" dirty="0">
                <a:solidFill>
                  <a:schemeClr val="accent2"/>
                </a:solidFill>
              </a:rPr>
              <a:t>الفضة (</a:t>
            </a:r>
            <a:r>
              <a:rPr lang="en-US" b="1" dirty="0">
                <a:solidFill>
                  <a:schemeClr val="accent2"/>
                </a:solidFill>
              </a:rPr>
              <a:t>Ag</a:t>
            </a:r>
            <a:r>
              <a:rPr lang="ar-SA" b="1" dirty="0">
                <a:solidFill>
                  <a:schemeClr val="accent2"/>
                </a:solidFill>
              </a:rPr>
              <a:t>)</a:t>
            </a:r>
          </a:p>
          <a:p>
            <a:pPr algn="r" rtl="1"/>
            <a:r>
              <a:rPr lang="ar-SA" dirty="0"/>
              <a:t>تتبلور الفضة في فصيلة المكعب</a:t>
            </a:r>
            <a:r>
              <a:rPr lang="ar-EG" dirty="0"/>
              <a:t> </a:t>
            </a:r>
            <a:r>
              <a:rPr lang="ar-SA" dirty="0"/>
              <a:t>الصلادة = 2.5 – 3 ، الوزن النوعي 10.5 عندما يكون المعدن نقيا ، 10-12 إذا كان المعدن غير نقي. المكسر مسنن ، قابل للطرق والسحب ، البريق فلزي. اللون والمخدش لونهما أبيض فضي ، ولكن اللون يكون عادة بنيا أو أسود رصاصيا نتيجة للصدأ.</a:t>
            </a:r>
          </a:p>
        </p:txBody>
      </p:sp>
      <p:sp>
        <p:nvSpPr>
          <p:cNvPr id="48131" name="Rectangle 5"/>
          <p:cNvSpPr>
            <a:spLocks noChangeArrowheads="1"/>
          </p:cNvSpPr>
          <p:nvPr/>
        </p:nvSpPr>
        <p:spPr bwMode="auto">
          <a:xfrm>
            <a:off x="395288" y="2840038"/>
            <a:ext cx="8550275" cy="915987"/>
          </a:xfrm>
          <a:prstGeom prst="rect">
            <a:avLst/>
          </a:prstGeom>
          <a:noFill/>
          <a:ln w="9525">
            <a:noFill/>
            <a:miter lim="800000"/>
            <a:headEnd/>
            <a:tailEnd/>
          </a:ln>
        </p:spPr>
        <p:txBody>
          <a:bodyPr anchor="ctr">
            <a:spAutoFit/>
          </a:bodyPr>
          <a:lstStyle/>
          <a:p>
            <a:pPr algn="r" rtl="1"/>
            <a:r>
              <a:rPr lang="ar-SA" b="1" dirty="0">
                <a:solidFill>
                  <a:schemeClr val="accent2"/>
                </a:solidFill>
              </a:rPr>
              <a:t>النحاس (</a:t>
            </a:r>
            <a:r>
              <a:rPr lang="en-US" b="1" dirty="0">
                <a:solidFill>
                  <a:schemeClr val="accent2"/>
                </a:solidFill>
              </a:rPr>
              <a:t>Cu</a:t>
            </a:r>
            <a:r>
              <a:rPr lang="ar-SA" b="1" dirty="0">
                <a:solidFill>
                  <a:schemeClr val="accent2"/>
                </a:solidFill>
              </a:rPr>
              <a:t>)</a:t>
            </a:r>
          </a:p>
          <a:p>
            <a:pPr algn="r" rtl="1"/>
            <a:r>
              <a:rPr lang="ar-SA" dirty="0"/>
              <a:t>يتبلور معدن النحاس في فصيلة المكعب الصلادة = 2.5 – 3 والوزن النوعي = 8.9. قابل للسحب والطرق. المكسر مسنن. اللون أصفر نحاسي على السطح الحديث ولكنه يميل إلى السواد</a:t>
            </a:r>
          </a:p>
        </p:txBody>
      </p:sp>
      <p:sp>
        <p:nvSpPr>
          <p:cNvPr id="48132" name="Rectangle 6"/>
          <p:cNvSpPr>
            <a:spLocks noChangeArrowheads="1"/>
          </p:cNvSpPr>
          <p:nvPr/>
        </p:nvSpPr>
        <p:spPr bwMode="auto">
          <a:xfrm>
            <a:off x="179388" y="4632325"/>
            <a:ext cx="8683625" cy="1465263"/>
          </a:xfrm>
          <a:prstGeom prst="rect">
            <a:avLst/>
          </a:prstGeom>
          <a:noFill/>
          <a:ln w="9525">
            <a:noFill/>
            <a:miter lim="800000"/>
            <a:headEnd/>
            <a:tailEnd/>
          </a:ln>
        </p:spPr>
        <p:txBody>
          <a:bodyPr anchor="ctr">
            <a:spAutoFit/>
          </a:bodyPr>
          <a:lstStyle/>
          <a:p>
            <a:pPr algn="r" rtl="1"/>
            <a:r>
              <a:rPr lang="ar-SA" b="1" dirty="0">
                <a:solidFill>
                  <a:schemeClr val="accent2"/>
                </a:solidFill>
              </a:rPr>
              <a:t>البلاتين (</a:t>
            </a:r>
            <a:r>
              <a:rPr lang="en-US" b="1" dirty="0">
                <a:solidFill>
                  <a:schemeClr val="accent2"/>
                </a:solidFill>
              </a:rPr>
              <a:t>Pt</a:t>
            </a:r>
            <a:r>
              <a:rPr lang="ar-SA" b="1" dirty="0">
                <a:solidFill>
                  <a:schemeClr val="accent2"/>
                </a:solidFill>
              </a:rPr>
              <a:t>)</a:t>
            </a:r>
          </a:p>
          <a:p>
            <a:pPr algn="r" rtl="1"/>
            <a:r>
              <a:rPr lang="ar-SA" dirty="0"/>
              <a:t>يتبلور معدن البلاتين في فصيلة المكعب</a:t>
            </a:r>
            <a:r>
              <a:rPr lang="ar-EG" dirty="0"/>
              <a:t> </a:t>
            </a:r>
            <a:r>
              <a:rPr lang="ar-SA" dirty="0"/>
              <a:t>الصلادة = 4 – 4.5 (تعتبر عالية بالنسبة لفلز). الوزن النوعي = 21.4 عندما يكون نقيا ، ولكن عادة يتراوح بين 14 – 19 لوجود شوائب. معتم قابل للطرق والسحب. اللون أبيض فضي أو رصاصي. بريق ناصع ، ربما يكون مغناطيسيا إذا كان يحتوي على كمية كبيرة من الحديد </a:t>
            </a:r>
            <a:endParaRPr lang="ar-EG" dirty="0"/>
          </a:p>
          <a:p>
            <a:endParaRPr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ChangeArrowheads="1"/>
          </p:cNvSpPr>
          <p:nvPr/>
        </p:nvSpPr>
        <p:spPr bwMode="auto">
          <a:xfrm>
            <a:off x="827088" y="757238"/>
            <a:ext cx="8127546" cy="646331"/>
          </a:xfrm>
          <a:prstGeom prst="rect">
            <a:avLst/>
          </a:prstGeom>
          <a:noFill/>
          <a:ln w="9525">
            <a:noFill/>
            <a:miter lim="800000"/>
            <a:headEnd/>
            <a:tailEnd/>
          </a:ln>
        </p:spPr>
        <p:txBody>
          <a:bodyPr wrap="none" anchor="ctr">
            <a:spAutoFit/>
          </a:bodyPr>
          <a:lstStyle/>
          <a:p>
            <a:pPr algn="ctr" rtl="1"/>
            <a:r>
              <a:rPr lang="ar-SA" dirty="0"/>
              <a:t>تضم هذه المجموعة معادن الكبريت والألماس والجرافيت وكلها معادن ذات قيمة كبيرة في التجارة والصناعة.</a:t>
            </a:r>
          </a:p>
          <a:p>
            <a:pPr algn="ctr"/>
            <a:endParaRPr lang="ar-SA" dirty="0"/>
          </a:p>
        </p:txBody>
      </p:sp>
      <p:sp>
        <p:nvSpPr>
          <p:cNvPr id="49155" name="Rectangle 5"/>
          <p:cNvSpPr>
            <a:spLocks noChangeArrowheads="1"/>
          </p:cNvSpPr>
          <p:nvPr/>
        </p:nvSpPr>
        <p:spPr bwMode="auto">
          <a:xfrm>
            <a:off x="6081713" y="187325"/>
            <a:ext cx="2784475" cy="457200"/>
          </a:xfrm>
          <a:prstGeom prst="rect">
            <a:avLst/>
          </a:prstGeom>
          <a:noFill/>
          <a:ln w="9525">
            <a:noFill/>
            <a:miter lim="800000"/>
            <a:headEnd/>
            <a:tailEnd/>
          </a:ln>
        </p:spPr>
        <p:txBody>
          <a:bodyPr wrap="none">
            <a:spAutoFit/>
          </a:bodyPr>
          <a:lstStyle/>
          <a:p>
            <a:pPr algn="r" rtl="1"/>
            <a:r>
              <a:rPr lang="ar-SA" sz="2400" b="1" dirty="0">
                <a:solidFill>
                  <a:schemeClr val="accent2"/>
                </a:solidFill>
              </a:rPr>
              <a:t>المعادن العنصرية اللافلزية</a:t>
            </a:r>
          </a:p>
        </p:txBody>
      </p:sp>
      <p:sp>
        <p:nvSpPr>
          <p:cNvPr id="49156" name="Rectangle 6"/>
          <p:cNvSpPr>
            <a:spLocks noChangeArrowheads="1"/>
          </p:cNvSpPr>
          <p:nvPr/>
        </p:nvSpPr>
        <p:spPr bwMode="auto">
          <a:xfrm>
            <a:off x="179388" y="1412875"/>
            <a:ext cx="8739187" cy="1739900"/>
          </a:xfrm>
          <a:prstGeom prst="rect">
            <a:avLst/>
          </a:prstGeom>
          <a:noFill/>
          <a:ln w="9525">
            <a:noFill/>
            <a:miter lim="800000"/>
            <a:headEnd/>
            <a:tailEnd/>
          </a:ln>
        </p:spPr>
        <p:txBody>
          <a:bodyPr>
            <a:spAutoFit/>
          </a:bodyPr>
          <a:lstStyle/>
          <a:p>
            <a:pPr algn="r" rtl="1"/>
            <a:r>
              <a:rPr lang="ar-SA" b="1" dirty="0">
                <a:solidFill>
                  <a:schemeClr val="accent2"/>
                </a:solidFill>
              </a:rPr>
              <a:t>الكبريت (</a:t>
            </a:r>
            <a:r>
              <a:rPr lang="en-US" b="1" dirty="0">
                <a:solidFill>
                  <a:schemeClr val="accent2"/>
                </a:solidFill>
              </a:rPr>
              <a:t>S</a:t>
            </a:r>
            <a:r>
              <a:rPr lang="ar-SA" b="1" dirty="0">
                <a:solidFill>
                  <a:schemeClr val="accent2"/>
                </a:solidFill>
              </a:rPr>
              <a:t>)</a:t>
            </a:r>
          </a:p>
          <a:p>
            <a:pPr algn="r" rtl="1"/>
            <a:r>
              <a:rPr lang="ar-SA" dirty="0"/>
              <a:t>يتبلور الكبريت في فصيلة المعيني القائم</a:t>
            </a:r>
            <a:endParaRPr lang="ar-EG" dirty="0"/>
          </a:p>
          <a:p>
            <a:pPr algn="r" rtl="1"/>
            <a:r>
              <a:rPr lang="ar-SA" dirty="0"/>
              <a:t> الصلادة = 1.5 – 2.5. الوزن النوعي = 2.05 – 2.09. المكسر محاري أو غير مستو. قابل للكسر. البريق صمغي أو راتنجي. اللون أصفر كبريتي ولكنه قد يكون أصفر مائلا إلى الخضرة أو الرمادي أو الأحمر حسب الشوائب الموجودة. شفاف إلى نصف شفاف. موصل ردئ للحرارة  </a:t>
            </a:r>
            <a:endParaRPr lang="ar-EG" dirty="0"/>
          </a:p>
          <a:p>
            <a:endParaRPr lang="en-US" dirty="0"/>
          </a:p>
        </p:txBody>
      </p:sp>
      <p:sp>
        <p:nvSpPr>
          <p:cNvPr id="49157" name="Rectangle 7"/>
          <p:cNvSpPr>
            <a:spLocks noChangeArrowheads="1"/>
          </p:cNvSpPr>
          <p:nvPr/>
        </p:nvSpPr>
        <p:spPr bwMode="auto">
          <a:xfrm>
            <a:off x="323850" y="3860800"/>
            <a:ext cx="8569325" cy="1465263"/>
          </a:xfrm>
          <a:prstGeom prst="rect">
            <a:avLst/>
          </a:prstGeom>
          <a:noFill/>
          <a:ln w="9525">
            <a:noFill/>
            <a:miter lim="800000"/>
            <a:headEnd/>
            <a:tailEnd/>
          </a:ln>
        </p:spPr>
        <p:txBody>
          <a:bodyPr anchor="ctr">
            <a:spAutoFit/>
          </a:bodyPr>
          <a:lstStyle/>
          <a:p>
            <a:pPr algn="r" rtl="1"/>
            <a:r>
              <a:rPr lang="ar-SA" b="1" dirty="0">
                <a:solidFill>
                  <a:schemeClr val="accent2"/>
                </a:solidFill>
              </a:rPr>
              <a:t>الألماس (</a:t>
            </a:r>
            <a:r>
              <a:rPr lang="en-US" b="1" dirty="0">
                <a:solidFill>
                  <a:schemeClr val="accent2"/>
                </a:solidFill>
              </a:rPr>
              <a:t>C</a:t>
            </a:r>
            <a:r>
              <a:rPr lang="ar-SA" b="1" dirty="0">
                <a:solidFill>
                  <a:schemeClr val="accent2"/>
                </a:solidFill>
              </a:rPr>
              <a:t>)</a:t>
            </a:r>
          </a:p>
          <a:p>
            <a:pPr algn="r" rtl="1"/>
            <a:r>
              <a:rPr lang="ar-SA" dirty="0"/>
              <a:t>يتبلور الألماس في فصيلة المكعب</a:t>
            </a:r>
            <a:r>
              <a:rPr lang="ar-EG" dirty="0"/>
              <a:t>  </a:t>
            </a:r>
          </a:p>
          <a:p>
            <a:pPr algn="r" rtl="1"/>
            <a:r>
              <a:rPr lang="ar-SA" dirty="0"/>
              <a:t> الصلادة = 10 (أصلد مادة معروفة). الوزن النوعي = 3.5. انفصام كامل </a:t>
            </a:r>
            <a:r>
              <a:rPr lang="en-US" dirty="0"/>
              <a:t>.</a:t>
            </a:r>
            <a:r>
              <a:rPr lang="ar-SA" dirty="0"/>
              <a:t> البريق ألماسي ولكن البلورات غير المصقولة لها بريق شحمي مميز. وتعزى الألوان النارية التي تميز الألماس وتجعل منه حجرا كريما إلى معامل انكساره العالي 2.42 وإلى خاصية التفرق الضوئي القوية </a:t>
            </a:r>
            <a:r>
              <a:rPr lang="en-US" dirty="0"/>
              <a:t>Strong dispersion</a:t>
            </a:r>
            <a:r>
              <a:rPr lang="ar-SA" dirty="0"/>
              <a:t> </a:t>
            </a:r>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152400" y="533400"/>
            <a:ext cx="8839200" cy="3846513"/>
          </a:xfrm>
          <a:prstGeom prst="rect">
            <a:avLst/>
          </a:prstGeom>
          <a:noFill/>
          <a:ln w="9525">
            <a:noFill/>
            <a:miter lim="800000"/>
            <a:headEnd/>
            <a:tailEnd/>
          </a:ln>
        </p:spPr>
        <p:txBody>
          <a:bodyPr>
            <a:spAutoFit/>
          </a:bodyPr>
          <a:lstStyle/>
          <a:p>
            <a:pPr algn="ctr" rtl="1"/>
            <a:r>
              <a:rPr lang="ar-EG" sz="2800" b="1" dirty="0">
                <a:solidFill>
                  <a:srgbClr val="FF0000"/>
                </a:solidFill>
                <a:latin typeface="Calibri" pitchFamily="34" charset="0"/>
              </a:rPr>
              <a:t>البناء الذري للمعادن</a:t>
            </a:r>
          </a:p>
          <a:p>
            <a:pPr algn="just" rtl="1"/>
            <a:endParaRPr lang="ar-EG" sz="2400" dirty="0">
              <a:latin typeface="Calibri" pitchFamily="34" charset="0"/>
            </a:endParaRPr>
          </a:p>
          <a:p>
            <a:pPr algn="just" rtl="1"/>
            <a:r>
              <a:rPr lang="ar-EG" sz="2400" dirty="0">
                <a:latin typeface="Calibri" pitchFamily="34" charset="0"/>
              </a:rPr>
              <a:t>نقصد بالنباء الذري للمعدن المعلومات الرئيسية الثلاثة التالية:</a:t>
            </a:r>
          </a:p>
          <a:p>
            <a:pPr algn="just" rtl="1"/>
            <a:endParaRPr lang="ar-EG" sz="2400" dirty="0">
              <a:latin typeface="Calibri" pitchFamily="34" charset="0"/>
            </a:endParaRPr>
          </a:p>
          <a:p>
            <a:pPr algn="just" rtl="1"/>
            <a:r>
              <a:rPr lang="ar-EG" sz="2400" dirty="0">
                <a:latin typeface="Calibri" pitchFamily="34" charset="0"/>
              </a:rPr>
              <a:t>1- الترتيب الهندسي في الفراغ للذرات والجزيئات والأيونات التي تكون وحدات البناء في المادة.</a:t>
            </a:r>
          </a:p>
          <a:p>
            <a:pPr algn="just" rtl="1"/>
            <a:endParaRPr lang="ar-EG" sz="2400" dirty="0">
              <a:latin typeface="Calibri" pitchFamily="34" charset="0"/>
            </a:endParaRPr>
          </a:p>
          <a:p>
            <a:pPr algn="just" rtl="1"/>
            <a:r>
              <a:rPr lang="ar-EG" sz="2400" dirty="0">
                <a:latin typeface="Calibri" pitchFamily="34" charset="0"/>
              </a:rPr>
              <a:t>2- درجة التقارب بين هذه الوحدات البنائية وطريقة رصها وتعبئتها في المادة.</a:t>
            </a:r>
          </a:p>
          <a:p>
            <a:pPr algn="just" rtl="1"/>
            <a:endParaRPr lang="ar-EG" sz="2400" dirty="0">
              <a:latin typeface="Calibri" pitchFamily="34" charset="0"/>
            </a:endParaRPr>
          </a:p>
          <a:p>
            <a:pPr algn="just" rtl="1"/>
            <a:r>
              <a:rPr lang="ar-EG" sz="2400" dirty="0">
                <a:latin typeface="Calibri" pitchFamily="34" charset="0"/>
              </a:rPr>
              <a:t>3- نوع القوى الكهربائية التي تربط بيه هذه الوحدات البنائية وخواصها.</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ChangeArrowheads="1"/>
          </p:cNvSpPr>
          <p:nvPr/>
        </p:nvSpPr>
        <p:spPr bwMode="auto">
          <a:xfrm>
            <a:off x="250825" y="809625"/>
            <a:ext cx="8640763" cy="1465263"/>
          </a:xfrm>
          <a:prstGeom prst="rect">
            <a:avLst/>
          </a:prstGeom>
          <a:noFill/>
          <a:ln w="9525">
            <a:noFill/>
            <a:miter lim="800000"/>
            <a:headEnd/>
            <a:tailEnd/>
          </a:ln>
        </p:spPr>
        <p:txBody>
          <a:bodyPr anchor="ctr">
            <a:spAutoFit/>
          </a:bodyPr>
          <a:lstStyle/>
          <a:p>
            <a:pPr algn="r" rtl="1"/>
            <a:r>
              <a:rPr lang="ar-SA" b="1" dirty="0">
                <a:solidFill>
                  <a:schemeClr val="accent2"/>
                </a:solidFill>
              </a:rPr>
              <a:t>الجرافيت (</a:t>
            </a:r>
            <a:r>
              <a:rPr lang="en-US" b="1" dirty="0">
                <a:solidFill>
                  <a:schemeClr val="accent2"/>
                </a:solidFill>
              </a:rPr>
              <a:t>C</a:t>
            </a:r>
            <a:r>
              <a:rPr lang="ar-SA" b="1" dirty="0">
                <a:solidFill>
                  <a:schemeClr val="accent2"/>
                </a:solidFill>
              </a:rPr>
              <a:t>)</a:t>
            </a:r>
          </a:p>
          <a:p>
            <a:pPr algn="r" rtl="1"/>
            <a:r>
              <a:rPr lang="ar-SA" dirty="0"/>
              <a:t>يتبلور الجرافيت في فصيلة السداسي</a:t>
            </a:r>
            <a:endParaRPr lang="ar-EG" dirty="0"/>
          </a:p>
          <a:p>
            <a:pPr algn="r" rtl="1"/>
            <a:r>
              <a:rPr lang="ar-SA" dirty="0"/>
              <a:t> الصلادة = 1 – 2 (يترك أثرا أسود على الأصبع أو الورقة البيضاء). الوزن النوعي = 2.2 ، انفصام كامل، البريق فلزي وفي بعض الأحيان أرضي معتم. اللون أسود إلى رصاصي فاتح. المخدش أسود. الملمس شحمي. قابلة للإنثناء ولكنه ليس مرن.</a:t>
            </a: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382000" cy="2769989"/>
          </a:xfrm>
          <a:prstGeom prst="rect">
            <a:avLst/>
          </a:prstGeom>
        </p:spPr>
        <p:txBody>
          <a:bodyPr wrap="square">
            <a:spAutoFit/>
          </a:bodyPr>
          <a:lstStyle/>
          <a:p>
            <a:pPr algn="r" rtl="1"/>
            <a:r>
              <a:rPr lang="ar-EG" b="1" dirty="0" smtClean="0"/>
              <a:t>الترتيب </a:t>
            </a:r>
            <a:r>
              <a:rPr lang="ar-EG" b="1" dirty="0"/>
              <a:t>الفراغي هو عبارة عن تكرار لوحدات صغيرة تمثل الوحدة البنائية للمعدن و تسمى خلية الوحدة </a:t>
            </a:r>
            <a:r>
              <a:rPr lang="en-US" b="1" dirty="0"/>
              <a:t>unit cell </a:t>
            </a:r>
            <a:r>
              <a:rPr lang="ar-EG" b="1" dirty="0"/>
              <a:t> فى الابعاد الثلاثة </a:t>
            </a:r>
            <a:r>
              <a:rPr lang="ar-EG" b="1" dirty="0" smtClean="0"/>
              <a:t>بحيث كل ذرة او ايون لها نفس الظروف المحيطة بالذرات الاخرى  ينتج عن هذا الترتيب ....... التركيب </a:t>
            </a:r>
            <a:r>
              <a:rPr lang="ar-EG" b="1" dirty="0"/>
              <a:t>الشبكي الفراغي </a:t>
            </a:r>
          </a:p>
          <a:p>
            <a:pPr algn="r" rtl="1"/>
            <a:endParaRPr lang="ar-EG" b="1" dirty="0">
              <a:cs typeface="Traditional Arabic" pitchFamily="18" charset="-78"/>
            </a:endParaRPr>
          </a:p>
          <a:p>
            <a:pPr algn="r" rtl="1"/>
            <a:r>
              <a:rPr lang="ar-EG" sz="2400" b="1" dirty="0">
                <a:solidFill>
                  <a:srgbClr val="FF0000"/>
                </a:solidFill>
              </a:rPr>
              <a:t>خلية الوحدة </a:t>
            </a:r>
            <a:r>
              <a:rPr lang="en-US" sz="2400" b="1" dirty="0">
                <a:solidFill>
                  <a:srgbClr val="FF0000"/>
                </a:solidFill>
              </a:rPr>
              <a:t>unit cell </a:t>
            </a:r>
            <a:r>
              <a:rPr lang="ar-EG" sz="2400" b="1" dirty="0" smtClean="0">
                <a:solidFill>
                  <a:srgbClr val="FF0000"/>
                </a:solidFill>
              </a:rPr>
              <a:t>: </a:t>
            </a:r>
            <a:r>
              <a:rPr lang="ar-EG" b="1" dirty="0"/>
              <a:t>تتكون من أصغر عدد من النقاط الفراغية التي تكون معاً شكل بللوري معين و يعتمد </a:t>
            </a:r>
            <a:r>
              <a:rPr lang="ar-EG" sz="2800" b="1" dirty="0" smtClean="0">
                <a:solidFill>
                  <a:srgbClr val="0000CC"/>
                </a:solidFill>
                <a:cs typeface="Traditional Arabic" pitchFamily="18" charset="-78"/>
              </a:rPr>
              <a:t>شكلها</a:t>
            </a:r>
            <a:r>
              <a:rPr lang="ar-EG" b="1" dirty="0"/>
              <a:t> على </a:t>
            </a:r>
            <a:r>
              <a:rPr lang="ar-EG" sz="3200" b="1" dirty="0" smtClean="0">
                <a:solidFill>
                  <a:srgbClr val="0000CC"/>
                </a:solidFill>
                <a:cs typeface="Traditional Arabic" pitchFamily="18" charset="-78"/>
              </a:rPr>
              <a:t>الزوايا</a:t>
            </a:r>
            <a:r>
              <a:rPr lang="ar-EG" b="1" dirty="0" smtClean="0">
                <a:cs typeface="Traditional Arabic" pitchFamily="18" charset="-78"/>
              </a:rPr>
              <a:t> </a:t>
            </a:r>
            <a:r>
              <a:rPr lang="ar-EG" b="1" dirty="0"/>
              <a:t>بين صفوف النقاط الفراغية بينما يعتمد </a:t>
            </a:r>
            <a:r>
              <a:rPr lang="ar-EG" sz="2800" b="1" dirty="0" smtClean="0">
                <a:solidFill>
                  <a:srgbClr val="FF3300"/>
                </a:solidFill>
                <a:cs typeface="Traditional Arabic" pitchFamily="18" charset="-78"/>
              </a:rPr>
              <a:t>حجمها</a:t>
            </a:r>
            <a:r>
              <a:rPr lang="ar-EG" b="1" dirty="0" smtClean="0">
                <a:cs typeface="Traditional Arabic" pitchFamily="18" charset="-78"/>
              </a:rPr>
              <a:t> </a:t>
            </a:r>
            <a:r>
              <a:rPr lang="ar-EG" b="1" dirty="0"/>
              <a:t>(فضلاً عن نصف القطر الذري لكل نقطة فراغية) على</a:t>
            </a:r>
            <a:r>
              <a:rPr lang="ar-EG" b="1" dirty="0" smtClean="0">
                <a:cs typeface="Traditional Arabic" pitchFamily="18" charset="-78"/>
              </a:rPr>
              <a:t> </a:t>
            </a:r>
            <a:r>
              <a:rPr lang="ar-EG" sz="2800" b="1" dirty="0" smtClean="0">
                <a:solidFill>
                  <a:srgbClr val="FF3300"/>
                </a:solidFill>
                <a:cs typeface="Traditional Arabic" pitchFamily="18" charset="-78"/>
              </a:rPr>
              <a:t>المسافة</a:t>
            </a:r>
            <a:r>
              <a:rPr lang="ar-EG" sz="2800" b="1" dirty="0" smtClean="0">
                <a:cs typeface="Traditional Arabic" pitchFamily="18" charset="-78"/>
              </a:rPr>
              <a:t> </a:t>
            </a:r>
            <a:r>
              <a:rPr lang="ar-EG" b="1" dirty="0"/>
              <a:t>بين تلك النقاط الفراغية في الإتجاهات الفراغية الثلاث.</a:t>
            </a:r>
          </a:p>
          <a:p>
            <a:pPr algn="r" rtl="1"/>
            <a:endParaRPr lang="en-US" dirty="0"/>
          </a:p>
        </p:txBody>
      </p:sp>
      <p:sp>
        <p:nvSpPr>
          <p:cNvPr id="3" name="Rectangle 2"/>
          <p:cNvSpPr/>
          <p:nvPr/>
        </p:nvSpPr>
        <p:spPr>
          <a:xfrm>
            <a:off x="6934200" y="228600"/>
            <a:ext cx="1776448" cy="461665"/>
          </a:xfrm>
          <a:prstGeom prst="rect">
            <a:avLst/>
          </a:prstGeom>
        </p:spPr>
        <p:txBody>
          <a:bodyPr wrap="none">
            <a:spAutoFit/>
          </a:bodyPr>
          <a:lstStyle/>
          <a:p>
            <a:r>
              <a:rPr lang="ar-EG" sz="2400" b="1" dirty="0">
                <a:solidFill>
                  <a:srgbClr val="FF0000"/>
                </a:solidFill>
              </a:rPr>
              <a:t>الترتيب الفراغي</a:t>
            </a:r>
          </a:p>
        </p:txBody>
      </p:sp>
      <p:sp>
        <p:nvSpPr>
          <p:cNvPr id="3074" name="AutoShape 2" descr="https://upload.wikimedia.org/wikipedia/commons/thumb/2/2e/NaCl-Ionengitter.png/330px-NaCl-Ionengitter.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8079-6.jpg"/>
          <p:cNvPicPr>
            <a:picLocks noChangeAspect="1"/>
          </p:cNvPicPr>
          <p:nvPr/>
        </p:nvPicPr>
        <p:blipFill>
          <a:blip r:embed="rId2"/>
          <a:srcRect l="49167"/>
          <a:stretch>
            <a:fillRect/>
          </a:stretch>
        </p:blipFill>
        <p:spPr>
          <a:xfrm>
            <a:off x="152400" y="3352800"/>
            <a:ext cx="3567621" cy="3270546"/>
          </a:xfrm>
          <a:prstGeom prst="rect">
            <a:avLst/>
          </a:prstGeom>
        </p:spPr>
      </p:pic>
      <p:sp>
        <p:nvSpPr>
          <p:cNvPr id="7" name="Parallelogram 6"/>
          <p:cNvSpPr/>
          <p:nvPr/>
        </p:nvSpPr>
        <p:spPr>
          <a:xfrm>
            <a:off x="762000" y="3505200"/>
            <a:ext cx="1752600" cy="457200"/>
          </a:xfrm>
          <a:prstGeom prst="parallelogram">
            <a:avLst>
              <a:gd name="adj" fmla="val 14789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p:cNvSpPr/>
          <p:nvPr/>
        </p:nvSpPr>
        <p:spPr>
          <a:xfrm>
            <a:off x="762000" y="3962400"/>
            <a:ext cx="1066800" cy="990600"/>
          </a:xfrm>
          <a:prstGeom prst="parallelogram">
            <a:avLst>
              <a:gd name="adj" fmla="val 0"/>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rot="16200000" flipH="1">
            <a:off x="904239" y="4028440"/>
            <a:ext cx="1066801" cy="20321"/>
          </a:xfrm>
          <a:prstGeom prst="line">
            <a:avLst/>
          </a:prstGeom>
          <a:ln w="38100">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1828804" y="4572000"/>
            <a:ext cx="609597"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762000" y="4572001"/>
            <a:ext cx="685800" cy="380999"/>
          </a:xfrm>
          <a:prstGeom prst="line">
            <a:avLst/>
          </a:prstGeom>
          <a:ln w="38100">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1447800" y="4571998"/>
            <a:ext cx="914400" cy="1"/>
          </a:xfrm>
          <a:prstGeom prst="line">
            <a:avLst/>
          </a:prstGeom>
          <a:ln w="38100">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1943100" y="4000500"/>
            <a:ext cx="1066800" cy="76200"/>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ChangeArrowheads="1"/>
          </p:cNvSpPr>
          <p:nvPr/>
        </p:nvSpPr>
        <p:spPr bwMode="auto">
          <a:xfrm>
            <a:off x="228600" y="228600"/>
            <a:ext cx="8763000" cy="5078313"/>
          </a:xfrm>
          <a:prstGeom prst="rect">
            <a:avLst/>
          </a:prstGeom>
          <a:noFill/>
          <a:ln w="9525">
            <a:noFill/>
            <a:miter lim="800000"/>
            <a:headEnd/>
            <a:tailEnd/>
          </a:ln>
        </p:spPr>
        <p:txBody>
          <a:bodyPr>
            <a:spAutoFit/>
          </a:bodyPr>
          <a:lstStyle/>
          <a:p>
            <a:pPr algn="just" rtl="1">
              <a:lnSpc>
                <a:spcPct val="150000"/>
              </a:lnSpc>
            </a:pPr>
            <a:r>
              <a:rPr lang="ar-EG" sz="2400" b="1" dirty="0">
                <a:solidFill>
                  <a:srgbClr val="FF0000"/>
                </a:solidFill>
                <a:latin typeface="Calibri" pitchFamily="34" charset="0"/>
              </a:rPr>
              <a:t>1- الترتيب الهندسي الفراغي للذرات والأيونات:</a:t>
            </a:r>
          </a:p>
          <a:p>
            <a:pPr algn="just" rtl="1">
              <a:lnSpc>
                <a:spcPct val="150000"/>
              </a:lnSpc>
            </a:pPr>
            <a:r>
              <a:rPr lang="ar-EG" sz="2400" b="1" dirty="0" smtClean="0">
                <a:latin typeface="Times New Roman" pitchFamily="18" charset="0"/>
                <a:cs typeface="Traditional Arabic" pitchFamily="18" charset="-78"/>
              </a:rPr>
              <a:t>الترتيب الفراغي أدت إلى تقسيم البللورات اعتماداً على الأبعاد الفراغية (المحاور البللورية</a:t>
            </a:r>
            <a:r>
              <a:rPr lang="ar-EG" sz="2400" dirty="0" smtClean="0">
                <a:latin typeface="Times New Roman" pitchFamily="18" charset="0"/>
                <a:cs typeface="Traditional Arabic" pitchFamily="18" charset="-78"/>
              </a:rPr>
              <a:t> </a:t>
            </a:r>
            <a:r>
              <a:rPr lang="en-US" sz="2400" i="1" dirty="0" smtClean="0">
                <a:latin typeface="Times New Roman" pitchFamily="18" charset="0"/>
                <a:cs typeface="Traditional Arabic" pitchFamily="18" charset="-78"/>
              </a:rPr>
              <a:t>a, b, c</a:t>
            </a:r>
            <a:r>
              <a:rPr lang="ar-EG" sz="2400" dirty="0" smtClean="0">
                <a:latin typeface="Times New Roman" pitchFamily="18" charset="0"/>
                <a:cs typeface="Traditional Arabic" pitchFamily="18" charset="-78"/>
              </a:rPr>
              <a:t> </a:t>
            </a:r>
            <a:r>
              <a:rPr lang="ar-EG" sz="2400" b="1" dirty="0" smtClean="0">
                <a:latin typeface="Times New Roman" pitchFamily="18" charset="0"/>
                <a:cs typeface="Traditional Arabic" pitchFamily="18" charset="-78"/>
              </a:rPr>
              <a:t>و الزوايا المحورية</a:t>
            </a:r>
            <a:r>
              <a:rPr lang="ar-EG" sz="2400" dirty="0" smtClean="0">
                <a:latin typeface="Times New Roman" pitchFamily="18" charset="0"/>
                <a:cs typeface="Traditional Arabic" pitchFamily="18" charset="-78"/>
              </a:rPr>
              <a:t> </a:t>
            </a:r>
            <a:r>
              <a:rPr lang="en-US" sz="2400" dirty="0" smtClean="0">
                <a:latin typeface="Times New Roman" pitchFamily="18" charset="0"/>
                <a:cs typeface="Traditional Arabic" pitchFamily="18" charset="-78"/>
              </a:rPr>
              <a:t>(</a:t>
            </a:r>
            <a:r>
              <a:rPr lang="en-US" sz="2400" i="1" dirty="0" smtClean="0">
                <a:latin typeface="Times New Roman" pitchFamily="18" charset="0"/>
                <a:cs typeface="Traditional Arabic" pitchFamily="18" charset="-78"/>
                <a:sym typeface="Symbol" pitchFamily="18" charset="2"/>
              </a:rPr>
              <a:t>,, </a:t>
            </a:r>
            <a:r>
              <a:rPr lang="ar-EG" sz="2400" b="1" dirty="0" smtClean="0">
                <a:latin typeface="Times New Roman" pitchFamily="18" charset="0"/>
                <a:cs typeface="Traditional Arabic" pitchFamily="18" charset="-78"/>
              </a:rPr>
              <a:t> إلى 7 أنظمة بللورية</a:t>
            </a:r>
            <a:r>
              <a:rPr lang="ar-EG" sz="2400" dirty="0" smtClean="0">
                <a:latin typeface="Times New Roman" pitchFamily="18" charset="0"/>
                <a:cs typeface="Traditional Arabic" pitchFamily="18" charset="-78"/>
              </a:rPr>
              <a:t> </a:t>
            </a:r>
            <a:r>
              <a:rPr lang="en-US" sz="2400" u="sng" dirty="0" smtClean="0">
                <a:latin typeface="Times New Roman" pitchFamily="18" charset="0"/>
                <a:cs typeface="Traditional Arabic" pitchFamily="18" charset="-78"/>
              </a:rPr>
              <a:t>7 systems</a:t>
            </a:r>
            <a:r>
              <a:rPr lang="ar-EG" sz="2400" dirty="0" smtClean="0">
                <a:latin typeface="Times New Roman" pitchFamily="18" charset="0"/>
                <a:cs typeface="Traditional Arabic" pitchFamily="18" charset="-78"/>
              </a:rPr>
              <a:t> </a:t>
            </a:r>
            <a:r>
              <a:rPr lang="ar-EG" sz="2400" dirty="0" smtClean="0">
                <a:solidFill>
                  <a:srgbClr val="558ED5"/>
                </a:solidFill>
                <a:latin typeface="Calibri" pitchFamily="34" charset="0"/>
              </a:rPr>
              <a:t>هي </a:t>
            </a:r>
            <a:r>
              <a:rPr lang="ar-EG" sz="2400" dirty="0">
                <a:solidFill>
                  <a:srgbClr val="558ED5"/>
                </a:solidFill>
                <a:latin typeface="Calibri" pitchFamily="34" charset="0"/>
              </a:rPr>
              <a:t>النظم الأعلى تماثلا </a:t>
            </a:r>
            <a:r>
              <a:rPr lang="ar-EG" sz="2400" dirty="0">
                <a:latin typeface="Calibri" pitchFamily="34" charset="0"/>
              </a:rPr>
              <a:t>في الفصائل البلورية ، </a:t>
            </a:r>
            <a:r>
              <a:rPr lang="ar-EG" sz="2400" dirty="0" smtClean="0">
                <a:latin typeface="Calibri" pitchFamily="34" charset="0"/>
              </a:rPr>
              <a:t>ولكن أذا أضيفت </a:t>
            </a:r>
            <a:r>
              <a:rPr lang="ar-EG" sz="2400" b="1" dirty="0" smtClean="0">
                <a:latin typeface="Times New Roman" pitchFamily="18" charset="0"/>
                <a:cs typeface="Traditional Arabic" pitchFamily="18" charset="-78"/>
              </a:rPr>
              <a:t>عناصر التماثل</a:t>
            </a:r>
            <a:r>
              <a:rPr lang="ar-EG" sz="2400" b="1" dirty="0" smtClean="0">
                <a:latin typeface="Times New Roman" pitchFamily="18" charset="0"/>
                <a:cs typeface="Times New Roman" pitchFamily="18" charset="0"/>
              </a:rPr>
              <a:t> (</a:t>
            </a:r>
            <a:r>
              <a:rPr lang="ar-EG" sz="2400" dirty="0" smtClean="0"/>
              <a:t>محاور التماثل و مستويات التماثل و مركز التماثل) فانه ينتج لدينا </a:t>
            </a:r>
            <a:r>
              <a:rPr lang="ar-EG" sz="2400" b="1" dirty="0" smtClean="0">
                <a:latin typeface="Times New Roman" pitchFamily="18" charset="0"/>
                <a:cs typeface="Traditional Arabic" pitchFamily="18" charset="-78"/>
              </a:rPr>
              <a:t>49 فصيلة بللورية </a:t>
            </a:r>
            <a:r>
              <a:rPr lang="ar-EG" sz="2400" u="sng" dirty="0" smtClean="0">
                <a:latin typeface="Times New Roman" pitchFamily="18" charset="0"/>
                <a:cs typeface="Traditional Arabic" pitchFamily="18" charset="-78"/>
              </a:rPr>
              <a:t>49</a:t>
            </a:r>
            <a:r>
              <a:rPr lang="en-US" sz="2400" u="sng" dirty="0" smtClean="0">
                <a:latin typeface="Times New Roman" pitchFamily="18" charset="0"/>
                <a:cs typeface="Traditional Arabic" pitchFamily="18" charset="-78"/>
              </a:rPr>
              <a:t>class</a:t>
            </a:r>
            <a:r>
              <a:rPr lang="ar-EG" sz="2400" u="sng" dirty="0" smtClean="0">
                <a:latin typeface="Times New Roman" pitchFamily="18" charset="0"/>
                <a:cs typeface="Traditional Arabic" pitchFamily="18" charset="-78"/>
              </a:rPr>
              <a:t> </a:t>
            </a:r>
            <a:r>
              <a:rPr lang="ar-EG" sz="2400" dirty="0" smtClean="0"/>
              <a:t>. </a:t>
            </a:r>
            <a:r>
              <a:rPr lang="ar-EG" sz="2400" dirty="0" smtClean="0">
                <a:solidFill>
                  <a:srgbClr val="558ED5"/>
                </a:solidFill>
                <a:latin typeface="Calibri" pitchFamily="34" charset="0"/>
              </a:rPr>
              <a:t>يوجد بجانب هذه نظم أخرى أقل تماثلا ، إذا أضيفت إلى السبعة </a:t>
            </a:r>
            <a:r>
              <a:rPr lang="ar-EG" sz="2400" dirty="0">
                <a:solidFill>
                  <a:srgbClr val="558ED5"/>
                </a:solidFill>
                <a:latin typeface="Calibri" pitchFamily="34" charset="0"/>
              </a:rPr>
              <a:t>كان المجموعة 32 نظاما </a:t>
            </a:r>
            <a:r>
              <a:rPr lang="ar-EG" sz="2400" dirty="0" smtClean="0">
                <a:solidFill>
                  <a:srgbClr val="558ED5"/>
                </a:solidFill>
                <a:latin typeface="Calibri" pitchFamily="34" charset="0"/>
              </a:rPr>
              <a:t>بلوريا</a:t>
            </a:r>
            <a:r>
              <a:rPr lang="ar-EG" sz="2400" dirty="0" smtClean="0">
                <a:latin typeface="Calibri" pitchFamily="34" charset="0"/>
              </a:rPr>
              <a:t> ، </a:t>
            </a:r>
            <a:r>
              <a:rPr lang="ar-EG" sz="2400" dirty="0">
                <a:latin typeface="Calibri" pitchFamily="34" charset="0"/>
              </a:rPr>
              <a:t>تمثل الطرق الممكنة لترتيب الذرات والأيونات تبعا لعناصر التماثل الخارجية ومجموعاتها . ولكن إذا أضيفت إلى هذه العناصر عناصر أخرى تماثلية داخلية ، فإن من </a:t>
            </a:r>
            <a:r>
              <a:rPr lang="ar-EG" sz="2400" dirty="0">
                <a:solidFill>
                  <a:srgbClr val="558ED5"/>
                </a:solidFill>
                <a:latin typeface="Calibri" pitchFamily="34" charset="0"/>
              </a:rPr>
              <a:t>الممكن ترتيب الذرات والأيونات ب 230 طريقة أو في 230 مجموعة فراغية.</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152400" y="1295400"/>
            <a:ext cx="8610600" cy="2940050"/>
          </a:xfrm>
        </p:spPr>
        <p:txBody>
          <a:bodyPr>
            <a:normAutofit/>
          </a:bodyPr>
          <a:lstStyle/>
          <a:p>
            <a:pPr algn="just" rtl="1">
              <a:buNone/>
            </a:pPr>
            <a:r>
              <a:rPr lang="ar-EG" b="1" dirty="0">
                <a:latin typeface="Times New Roman" pitchFamily="18" charset="0"/>
                <a:cs typeface="Traditional Arabic" pitchFamily="18" charset="-78"/>
              </a:rPr>
              <a:t>طريقة الرص: عندما تتحد االيونات أو ذرات العناصر لتكوين معدن ما فإنها تراصها في وضع معين وبدرجة تقارب معينة تتوقف على عاملين:</a:t>
            </a:r>
          </a:p>
          <a:p>
            <a:pPr algn="just" rtl="1" eaLnBrk="1" hangingPunct="1">
              <a:buFontTx/>
              <a:buNone/>
            </a:pPr>
            <a:r>
              <a:rPr lang="ar-EG" b="1" dirty="0">
                <a:latin typeface="Times New Roman" pitchFamily="18" charset="0"/>
                <a:cs typeface="Traditional Arabic" pitchFamily="18" charset="-78"/>
              </a:rPr>
              <a:t>1- النسبة بين نصف قطر الذرات أو الأيونات التي تتحد مع بعضها لتُكَوِّن المعدن.</a:t>
            </a:r>
          </a:p>
          <a:p>
            <a:pPr algn="just" rtl="1" eaLnBrk="1" hangingPunct="1">
              <a:buFontTx/>
              <a:buNone/>
            </a:pPr>
            <a:r>
              <a:rPr lang="ar-EG" b="1" dirty="0">
                <a:latin typeface="Times New Roman" pitchFamily="18" charset="0"/>
                <a:cs typeface="Traditional Arabic" pitchFamily="18" charset="-78"/>
              </a:rPr>
              <a:t>2- الشحنات الكهربية لتلك الأيونات (التكافؤ)</a:t>
            </a:r>
            <a:endParaRPr lang="en-US" b="1" dirty="0">
              <a:latin typeface="Times New Roman" pitchFamily="18" charset="0"/>
              <a:cs typeface="Traditional Arabic" pitchFamily="18" charset="-78"/>
            </a:endParaRPr>
          </a:p>
        </p:txBody>
      </p:sp>
      <p:sp>
        <p:nvSpPr>
          <p:cNvPr id="3" name="Rectangle 2"/>
          <p:cNvSpPr/>
          <p:nvPr/>
        </p:nvSpPr>
        <p:spPr>
          <a:xfrm>
            <a:off x="533400" y="304800"/>
            <a:ext cx="8229600" cy="461665"/>
          </a:xfrm>
          <a:prstGeom prst="rect">
            <a:avLst/>
          </a:prstGeom>
        </p:spPr>
        <p:txBody>
          <a:bodyPr wrap="square">
            <a:spAutoFit/>
          </a:bodyPr>
          <a:lstStyle/>
          <a:p>
            <a:pPr algn="r" rtl="1"/>
            <a:r>
              <a:rPr lang="ar-EG" sz="2400" b="1" dirty="0" smtClean="0">
                <a:solidFill>
                  <a:schemeClr val="accent2"/>
                </a:solidFill>
              </a:rPr>
              <a:t>2- </a:t>
            </a:r>
            <a:r>
              <a:rPr lang="ar-SA" sz="2400" b="1" dirty="0" smtClean="0">
                <a:solidFill>
                  <a:schemeClr val="accent2"/>
                </a:solidFill>
              </a:rPr>
              <a:t> درجة التقارب بين هذه الوحدات البنائية وطريقة رصها وتعبئتها في المادة </a:t>
            </a:r>
            <a:endParaRPr lang="en-US" sz="2400" b="1" dirty="0">
              <a:solidFill>
                <a:schemeClr val="accent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ChangeArrowheads="1"/>
          </p:cNvSpPr>
          <p:nvPr/>
        </p:nvSpPr>
        <p:spPr bwMode="auto">
          <a:xfrm>
            <a:off x="4343400" y="1066800"/>
            <a:ext cx="1992084" cy="369332"/>
          </a:xfrm>
          <a:prstGeom prst="rect">
            <a:avLst/>
          </a:prstGeom>
          <a:noFill/>
          <a:ln w="9525">
            <a:noFill/>
            <a:miter lim="800000"/>
            <a:headEnd/>
            <a:tailEnd/>
          </a:ln>
        </p:spPr>
        <p:txBody>
          <a:bodyPr wrap="none">
            <a:spAutoFit/>
          </a:bodyPr>
          <a:lstStyle/>
          <a:p>
            <a:pPr algn="r" rtl="1"/>
            <a:r>
              <a:rPr lang="en-US" b="1" dirty="0" smtClean="0">
                <a:solidFill>
                  <a:srgbClr val="FF0000"/>
                </a:solidFill>
              </a:rPr>
              <a:t>sample Cubic (S.C.)</a:t>
            </a:r>
            <a:endParaRPr lang="en-US" b="1" dirty="0">
              <a:solidFill>
                <a:srgbClr val="FF0000"/>
              </a:solidFill>
            </a:endParaRPr>
          </a:p>
        </p:txBody>
      </p:sp>
      <p:sp>
        <p:nvSpPr>
          <p:cNvPr id="5" name="Rectangle 10"/>
          <p:cNvSpPr>
            <a:spLocks noChangeArrowheads="1"/>
          </p:cNvSpPr>
          <p:nvPr/>
        </p:nvSpPr>
        <p:spPr bwMode="auto">
          <a:xfrm>
            <a:off x="6629400" y="1066800"/>
            <a:ext cx="1786066" cy="369332"/>
          </a:xfrm>
          <a:prstGeom prst="rect">
            <a:avLst/>
          </a:prstGeom>
          <a:noFill/>
          <a:ln w="9525">
            <a:noFill/>
            <a:miter lim="800000"/>
            <a:headEnd/>
            <a:tailEnd/>
          </a:ln>
        </p:spPr>
        <p:txBody>
          <a:bodyPr wrap="none">
            <a:spAutoFit/>
          </a:bodyPr>
          <a:lstStyle/>
          <a:p>
            <a:pPr algn="r" rtl="1"/>
            <a:r>
              <a:rPr lang="ar-EG" b="1" dirty="0">
                <a:solidFill>
                  <a:srgbClr val="FF0000"/>
                </a:solidFill>
              </a:rPr>
              <a:t>النظام المكعبى </a:t>
            </a:r>
            <a:r>
              <a:rPr lang="ar-EG" b="1" dirty="0" smtClean="0">
                <a:solidFill>
                  <a:srgbClr val="FF0000"/>
                </a:solidFill>
              </a:rPr>
              <a:t>البسيط</a:t>
            </a:r>
            <a:endParaRPr lang="en-US" b="1" dirty="0">
              <a:solidFill>
                <a:srgbClr val="FF0000"/>
              </a:solidFill>
            </a:endParaRPr>
          </a:p>
        </p:txBody>
      </p:sp>
      <p:sp>
        <p:nvSpPr>
          <p:cNvPr id="6" name="Rectangle 5"/>
          <p:cNvSpPr/>
          <p:nvPr/>
        </p:nvSpPr>
        <p:spPr>
          <a:xfrm>
            <a:off x="3048000" y="1905000"/>
            <a:ext cx="5525872" cy="369332"/>
          </a:xfrm>
          <a:prstGeom prst="rect">
            <a:avLst/>
          </a:prstGeom>
        </p:spPr>
        <p:txBody>
          <a:bodyPr wrap="none">
            <a:spAutoFit/>
          </a:bodyPr>
          <a:lstStyle/>
          <a:p>
            <a:r>
              <a:rPr lang="ar-EG" b="1" dirty="0" smtClean="0"/>
              <a:t>وهي عبارة عن </a:t>
            </a:r>
            <a:r>
              <a:rPr lang="ar-EG" b="1" dirty="0" smtClean="0">
                <a:solidFill>
                  <a:srgbClr val="FF0000"/>
                </a:solidFill>
              </a:rPr>
              <a:t>مكعب يتكون من 8 ذراة كل واحد عند احد اركان المكعب</a:t>
            </a:r>
            <a:endParaRPr lang="en-US" dirty="0"/>
          </a:p>
        </p:txBody>
      </p:sp>
      <p:pic>
        <p:nvPicPr>
          <p:cNvPr id="23554" name="Picture 2" descr="Image result"/>
          <p:cNvPicPr>
            <a:picLocks noChangeAspect="1" noChangeArrowheads="1"/>
          </p:cNvPicPr>
          <p:nvPr/>
        </p:nvPicPr>
        <p:blipFill>
          <a:blip r:embed="rId2"/>
          <a:srcRect/>
          <a:stretch>
            <a:fillRect/>
          </a:stretch>
        </p:blipFill>
        <p:spPr bwMode="auto">
          <a:xfrm>
            <a:off x="914400" y="2667000"/>
            <a:ext cx="2667000" cy="2679822"/>
          </a:xfrm>
          <a:prstGeom prst="rect">
            <a:avLst/>
          </a:prstGeom>
          <a:noFill/>
        </p:spPr>
      </p:pic>
      <p:pic>
        <p:nvPicPr>
          <p:cNvPr id="23556" name="Picture 4" descr="Related image"/>
          <p:cNvPicPr>
            <a:picLocks noChangeAspect="1" noChangeArrowheads="1"/>
          </p:cNvPicPr>
          <p:nvPr/>
        </p:nvPicPr>
        <p:blipFill>
          <a:blip r:embed="rId3"/>
          <a:srcRect/>
          <a:stretch>
            <a:fillRect/>
          </a:stretch>
        </p:blipFill>
        <p:spPr bwMode="auto">
          <a:xfrm>
            <a:off x="3429000" y="2286000"/>
            <a:ext cx="4572000" cy="342900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5"/>
          <p:cNvPicPr>
            <a:picLocks noChangeAspect="1" noChangeArrowheads="1"/>
          </p:cNvPicPr>
          <p:nvPr/>
        </p:nvPicPr>
        <p:blipFill>
          <a:blip r:embed="rId2"/>
          <a:srcRect/>
          <a:stretch>
            <a:fillRect/>
          </a:stretch>
        </p:blipFill>
        <p:spPr bwMode="auto">
          <a:xfrm>
            <a:off x="3995738" y="4076700"/>
            <a:ext cx="4679950" cy="2232025"/>
          </a:xfrm>
          <a:prstGeom prst="rect">
            <a:avLst/>
          </a:prstGeom>
          <a:noFill/>
          <a:ln w="9525">
            <a:noFill/>
            <a:miter lim="800000"/>
            <a:headEnd/>
            <a:tailEnd/>
          </a:ln>
        </p:spPr>
      </p:pic>
      <p:pic>
        <p:nvPicPr>
          <p:cNvPr id="36867" name="Picture 6"/>
          <p:cNvPicPr>
            <a:picLocks noChangeAspect="1" noChangeArrowheads="1"/>
          </p:cNvPicPr>
          <p:nvPr/>
        </p:nvPicPr>
        <p:blipFill>
          <a:blip r:embed="rId3"/>
          <a:srcRect/>
          <a:stretch>
            <a:fillRect/>
          </a:stretch>
        </p:blipFill>
        <p:spPr bwMode="auto">
          <a:xfrm>
            <a:off x="1514475" y="4256088"/>
            <a:ext cx="2320925" cy="2025650"/>
          </a:xfrm>
          <a:prstGeom prst="rect">
            <a:avLst/>
          </a:prstGeom>
          <a:noFill/>
          <a:ln w="9525">
            <a:noFill/>
            <a:miter lim="800000"/>
            <a:headEnd/>
            <a:tailEnd/>
          </a:ln>
        </p:spPr>
      </p:pic>
      <p:sp>
        <p:nvSpPr>
          <p:cNvPr id="36868" name="Rectangle 8"/>
          <p:cNvSpPr>
            <a:spLocks noChangeArrowheads="1"/>
          </p:cNvSpPr>
          <p:nvPr/>
        </p:nvSpPr>
        <p:spPr bwMode="auto">
          <a:xfrm>
            <a:off x="2605870" y="1230313"/>
            <a:ext cx="2788456" cy="369332"/>
          </a:xfrm>
          <a:prstGeom prst="rect">
            <a:avLst/>
          </a:prstGeom>
          <a:noFill/>
          <a:ln w="9525">
            <a:noFill/>
            <a:miter lim="800000"/>
            <a:headEnd/>
            <a:tailEnd/>
          </a:ln>
        </p:spPr>
        <p:txBody>
          <a:bodyPr wrap="none">
            <a:spAutoFit/>
          </a:bodyPr>
          <a:lstStyle/>
          <a:p>
            <a:pPr algn="r" rtl="1"/>
            <a:r>
              <a:rPr lang="en-US" b="1" dirty="0">
                <a:solidFill>
                  <a:srgbClr val="FF0000"/>
                </a:solidFill>
              </a:rPr>
              <a:t>Body-Centered Cubic ( BCC </a:t>
            </a:r>
          </a:p>
        </p:txBody>
      </p:sp>
      <p:sp>
        <p:nvSpPr>
          <p:cNvPr id="36869" name="Rectangle 10"/>
          <p:cNvSpPr>
            <a:spLocks noChangeArrowheads="1"/>
          </p:cNvSpPr>
          <p:nvPr/>
        </p:nvSpPr>
        <p:spPr bwMode="auto">
          <a:xfrm>
            <a:off x="5795963" y="1230313"/>
            <a:ext cx="2336800" cy="369887"/>
          </a:xfrm>
          <a:prstGeom prst="rect">
            <a:avLst/>
          </a:prstGeom>
          <a:noFill/>
          <a:ln w="9525">
            <a:noFill/>
            <a:miter lim="800000"/>
            <a:headEnd/>
            <a:tailEnd/>
          </a:ln>
        </p:spPr>
        <p:txBody>
          <a:bodyPr wrap="none">
            <a:spAutoFit/>
          </a:bodyPr>
          <a:lstStyle/>
          <a:p>
            <a:pPr algn="r" rtl="1"/>
            <a:r>
              <a:rPr lang="ar-EG" b="1" dirty="0">
                <a:solidFill>
                  <a:srgbClr val="FF0000"/>
                </a:solidFill>
              </a:rPr>
              <a:t>النظام المكعبى مركزى الجسم</a:t>
            </a:r>
            <a:endParaRPr lang="en-US" b="1" dirty="0">
              <a:solidFill>
                <a:srgbClr val="FF0000"/>
              </a:solidFill>
            </a:endParaRPr>
          </a:p>
        </p:txBody>
      </p:sp>
      <p:sp>
        <p:nvSpPr>
          <p:cNvPr id="36871" name="Rectangle 3"/>
          <p:cNvSpPr>
            <a:spLocks noChangeArrowheads="1"/>
          </p:cNvSpPr>
          <p:nvPr/>
        </p:nvSpPr>
        <p:spPr bwMode="auto">
          <a:xfrm>
            <a:off x="755650" y="1773238"/>
            <a:ext cx="8018463" cy="2030412"/>
          </a:xfrm>
          <a:prstGeom prst="rect">
            <a:avLst/>
          </a:prstGeom>
          <a:noFill/>
          <a:ln w="9525">
            <a:noFill/>
            <a:miter lim="800000"/>
            <a:headEnd/>
            <a:tailEnd/>
          </a:ln>
        </p:spPr>
        <p:txBody>
          <a:bodyPr>
            <a:spAutoFit/>
          </a:bodyPr>
          <a:lstStyle/>
          <a:p>
            <a:pPr algn="r" rtl="1"/>
            <a:r>
              <a:rPr lang="ar-EG" b="1" dirty="0"/>
              <a:t>اكثر انواع الشبكات البلورية انتشارا في المعادن. وهي عبارة عن </a:t>
            </a:r>
            <a:r>
              <a:rPr lang="ar-EG" b="1" dirty="0">
                <a:solidFill>
                  <a:srgbClr val="FF0000"/>
                </a:solidFill>
              </a:rPr>
              <a:t>مكعب مركزي من تسع ذرات </a:t>
            </a:r>
            <a:r>
              <a:rPr lang="ar-EG" b="1" dirty="0"/>
              <a:t>: </a:t>
            </a:r>
            <a:r>
              <a:rPr lang="ar-EG" b="1" dirty="0">
                <a:solidFill>
                  <a:schemeClr val="tx2">
                    <a:lumMod val="60000"/>
                    <a:lumOff val="40000"/>
                  </a:schemeClr>
                </a:solidFill>
              </a:rPr>
              <a:t>ثمانية منها تقع في اركان المكعب , </a:t>
            </a:r>
            <a:r>
              <a:rPr lang="ar-EG" b="1" dirty="0">
                <a:solidFill>
                  <a:schemeClr val="accent6">
                    <a:lumMod val="75000"/>
                  </a:schemeClr>
                </a:solidFill>
              </a:rPr>
              <a:t>والتاسعة فى مركزه (داخل المكعب ) </a:t>
            </a:r>
            <a:r>
              <a:rPr lang="ar-EG" b="1" dirty="0"/>
              <a:t>. وكثير من المعادن ذات شبكة مكعبة متمركزة الحجم , ومن أمثلة هذه المعادن : ~</a:t>
            </a:r>
            <a:r>
              <a:rPr lang="ar-EG" dirty="0"/>
              <a:t/>
            </a:r>
            <a:br>
              <a:rPr lang="ar-EG" dirty="0"/>
            </a:br>
            <a:r>
              <a:rPr lang="ar-EG" dirty="0"/>
              <a:t/>
            </a:r>
            <a:br>
              <a:rPr lang="ar-EG" dirty="0"/>
            </a:br>
            <a:r>
              <a:rPr lang="ar-EG" b="1" dirty="0"/>
              <a:t>الليثيوم والصوديوم و البوتاسيوم و الفاناديوم والكروم والحديد </a:t>
            </a:r>
            <a:r>
              <a:rPr lang="el-GR" b="1" dirty="0"/>
              <a:t>α </a:t>
            </a:r>
            <a:r>
              <a:rPr lang="ar-EG" b="1" dirty="0"/>
              <a:t>والروبيديوم والمولبدينوم والتنجستن وغيرها.</a:t>
            </a:r>
            <a:r>
              <a:rPr lang="ar-EG" dirty="0"/>
              <a:t/>
            </a:r>
            <a:br>
              <a:rPr lang="ar-EG" dirty="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p:cNvPicPr>
            <a:picLocks noChangeAspect="1" noChangeArrowheads="1"/>
          </p:cNvPicPr>
          <p:nvPr/>
        </p:nvPicPr>
        <p:blipFill>
          <a:blip r:embed="rId2"/>
          <a:srcRect/>
          <a:stretch>
            <a:fillRect/>
          </a:stretch>
        </p:blipFill>
        <p:spPr bwMode="auto">
          <a:xfrm>
            <a:off x="611188" y="3357563"/>
            <a:ext cx="4954587" cy="2600325"/>
          </a:xfrm>
          <a:prstGeom prst="rect">
            <a:avLst/>
          </a:prstGeom>
          <a:noFill/>
          <a:ln w="9525">
            <a:noFill/>
            <a:miter lim="800000"/>
            <a:headEnd/>
            <a:tailEnd/>
          </a:ln>
        </p:spPr>
      </p:pic>
      <p:pic>
        <p:nvPicPr>
          <p:cNvPr id="37891" name="Picture 5"/>
          <p:cNvPicPr>
            <a:picLocks noChangeAspect="1" noChangeArrowheads="1"/>
          </p:cNvPicPr>
          <p:nvPr/>
        </p:nvPicPr>
        <p:blipFill>
          <a:blip r:embed="rId3"/>
          <a:srcRect/>
          <a:stretch>
            <a:fillRect/>
          </a:stretch>
        </p:blipFill>
        <p:spPr bwMode="auto">
          <a:xfrm>
            <a:off x="5830888" y="3105150"/>
            <a:ext cx="2520950" cy="2520950"/>
          </a:xfrm>
          <a:prstGeom prst="rect">
            <a:avLst/>
          </a:prstGeom>
          <a:noFill/>
          <a:ln w="9525">
            <a:noFill/>
            <a:miter lim="800000"/>
            <a:headEnd/>
            <a:tailEnd/>
          </a:ln>
        </p:spPr>
      </p:pic>
      <p:sp>
        <p:nvSpPr>
          <p:cNvPr id="37892" name="Rectangle 6"/>
          <p:cNvSpPr>
            <a:spLocks noChangeArrowheads="1"/>
          </p:cNvSpPr>
          <p:nvPr/>
        </p:nvSpPr>
        <p:spPr bwMode="auto">
          <a:xfrm>
            <a:off x="1655033" y="473075"/>
            <a:ext cx="2774093" cy="369332"/>
          </a:xfrm>
          <a:prstGeom prst="rect">
            <a:avLst/>
          </a:prstGeom>
          <a:noFill/>
          <a:ln w="9525">
            <a:noFill/>
            <a:miter lim="800000"/>
            <a:headEnd/>
            <a:tailEnd/>
          </a:ln>
        </p:spPr>
        <p:txBody>
          <a:bodyPr wrap="none">
            <a:spAutoFit/>
          </a:bodyPr>
          <a:lstStyle/>
          <a:p>
            <a:pPr algn="r" rtl="1"/>
            <a:r>
              <a:rPr lang="en-US" b="1">
                <a:solidFill>
                  <a:srgbClr val="FF0000"/>
                </a:solidFill>
              </a:rPr>
              <a:t>Face-Centered Cubic ( FCC )</a:t>
            </a:r>
          </a:p>
        </p:txBody>
      </p:sp>
      <p:sp>
        <p:nvSpPr>
          <p:cNvPr id="37893" name="Rectangle 7"/>
          <p:cNvSpPr>
            <a:spLocks noChangeArrowheads="1"/>
          </p:cNvSpPr>
          <p:nvPr/>
        </p:nvSpPr>
        <p:spPr bwMode="auto">
          <a:xfrm>
            <a:off x="5795963" y="476250"/>
            <a:ext cx="2295525" cy="366713"/>
          </a:xfrm>
          <a:prstGeom prst="rect">
            <a:avLst/>
          </a:prstGeom>
          <a:noFill/>
          <a:ln w="9525">
            <a:noFill/>
            <a:miter lim="800000"/>
            <a:headEnd/>
            <a:tailEnd/>
          </a:ln>
        </p:spPr>
        <p:txBody>
          <a:bodyPr wrap="none">
            <a:spAutoFit/>
          </a:bodyPr>
          <a:lstStyle/>
          <a:p>
            <a:pPr algn="r" rtl="1"/>
            <a:r>
              <a:rPr lang="ar-EG" b="1" dirty="0">
                <a:solidFill>
                  <a:srgbClr val="FF0000"/>
                </a:solidFill>
              </a:rPr>
              <a:t>النظام المكعبى مركزى الوجه</a:t>
            </a:r>
            <a:endParaRPr lang="en-US" b="1" dirty="0">
              <a:solidFill>
                <a:srgbClr val="FF0000"/>
              </a:solidFill>
            </a:endParaRPr>
          </a:p>
        </p:txBody>
      </p:sp>
      <p:sp>
        <p:nvSpPr>
          <p:cNvPr id="37894" name="Rectangle 1"/>
          <p:cNvSpPr>
            <a:spLocks noChangeArrowheads="1"/>
          </p:cNvSpPr>
          <p:nvPr/>
        </p:nvSpPr>
        <p:spPr bwMode="auto">
          <a:xfrm>
            <a:off x="611188" y="1268413"/>
            <a:ext cx="7993062" cy="1477962"/>
          </a:xfrm>
          <a:prstGeom prst="rect">
            <a:avLst/>
          </a:prstGeom>
          <a:noFill/>
          <a:ln w="9525">
            <a:noFill/>
            <a:miter lim="800000"/>
            <a:headEnd/>
            <a:tailEnd/>
          </a:ln>
        </p:spPr>
        <p:txBody>
          <a:bodyPr>
            <a:spAutoFit/>
          </a:bodyPr>
          <a:lstStyle/>
          <a:p>
            <a:pPr algn="r" rtl="1"/>
            <a:r>
              <a:rPr lang="ar-EG" b="1" dirty="0"/>
              <a:t>تتكون الوحدة الأولية لها </a:t>
            </a:r>
            <a:r>
              <a:rPr lang="ar-EG" b="1" dirty="0">
                <a:solidFill>
                  <a:srgbClr val="C00000"/>
                </a:solidFill>
              </a:rPr>
              <a:t>من 14 ذرة </a:t>
            </a:r>
            <a:r>
              <a:rPr lang="ar-EG" b="1" dirty="0"/>
              <a:t>: </a:t>
            </a:r>
            <a:r>
              <a:rPr lang="ar-EG" b="1" dirty="0">
                <a:solidFill>
                  <a:schemeClr val="tx2">
                    <a:lumMod val="60000"/>
                    <a:lumOff val="40000"/>
                  </a:schemeClr>
                </a:solidFill>
              </a:rPr>
              <a:t>ثمانية منها </a:t>
            </a:r>
            <a:r>
              <a:rPr lang="ar-EG" b="1" dirty="0" smtClean="0">
                <a:solidFill>
                  <a:schemeClr val="tx2">
                    <a:lumMod val="60000"/>
                    <a:lumOff val="40000"/>
                  </a:schemeClr>
                </a:solidFill>
              </a:rPr>
              <a:t>فى</a:t>
            </a:r>
            <a:r>
              <a:rPr lang="en-US" b="1" dirty="0" smtClean="0">
                <a:solidFill>
                  <a:schemeClr val="tx2">
                    <a:lumMod val="60000"/>
                    <a:lumOff val="40000"/>
                  </a:schemeClr>
                </a:solidFill>
              </a:rPr>
              <a:t> </a:t>
            </a:r>
            <a:r>
              <a:rPr lang="ar-EG" b="1" dirty="0" smtClean="0">
                <a:solidFill>
                  <a:schemeClr val="tx2">
                    <a:lumMod val="60000"/>
                    <a:lumOff val="40000"/>
                  </a:schemeClr>
                </a:solidFill>
              </a:rPr>
              <a:t>أركان </a:t>
            </a:r>
            <a:r>
              <a:rPr lang="ar-EG" b="1" dirty="0">
                <a:solidFill>
                  <a:schemeClr val="tx2">
                    <a:lumMod val="60000"/>
                    <a:lumOff val="40000"/>
                  </a:schemeClr>
                </a:solidFill>
              </a:rPr>
              <a:t>المكعب </a:t>
            </a:r>
            <a:r>
              <a:rPr lang="ar-EG" b="1" dirty="0">
                <a:solidFill>
                  <a:schemeClr val="accent6">
                    <a:lumMod val="75000"/>
                  </a:schemeClr>
                </a:solidFill>
              </a:rPr>
              <a:t>وستة ذرات منها فى مركز وجه كل من أوجه المكعب الستة .</a:t>
            </a:r>
            <a:r>
              <a:rPr lang="ar-EG" dirty="0"/>
              <a:t/>
            </a:r>
            <a:br>
              <a:rPr lang="ar-EG" dirty="0"/>
            </a:br>
            <a:r>
              <a:rPr lang="ar-EG" b="1" dirty="0"/>
              <a:t>و المعادن التالية ذات شبكت مكعبية متمركزة الوجه :</a:t>
            </a:r>
            <a:r>
              <a:rPr lang="ar-EG" dirty="0"/>
              <a:t/>
            </a:r>
            <a:br>
              <a:rPr lang="ar-EG" dirty="0"/>
            </a:br>
            <a:r>
              <a:rPr lang="ar-EG" b="1" dirty="0"/>
              <a:t>الالومنيوم و الكالسيوم و النحاس والكوبالت والبالاديوم والفضة والبلاتين والذهب والرصاص</a:t>
            </a:r>
            <a:r>
              <a:rPr lang="ar-EG" dirty="0"/>
              <a:t/>
            </a:r>
            <a:br>
              <a:rPr lang="ar-EG" dirty="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4"/>
          <p:cNvPicPr>
            <a:picLocks noChangeAspect="1" noChangeArrowheads="1"/>
          </p:cNvPicPr>
          <p:nvPr/>
        </p:nvPicPr>
        <p:blipFill>
          <a:blip r:embed="rId2"/>
          <a:srcRect/>
          <a:stretch>
            <a:fillRect/>
          </a:stretch>
        </p:blipFill>
        <p:spPr bwMode="auto">
          <a:xfrm>
            <a:off x="684213" y="3213100"/>
            <a:ext cx="4406900" cy="2316163"/>
          </a:xfrm>
          <a:prstGeom prst="rect">
            <a:avLst/>
          </a:prstGeom>
          <a:noFill/>
          <a:ln w="9525">
            <a:noFill/>
            <a:miter lim="800000"/>
            <a:headEnd/>
            <a:tailEnd/>
          </a:ln>
        </p:spPr>
      </p:pic>
      <p:pic>
        <p:nvPicPr>
          <p:cNvPr id="38915" name="Picture 5"/>
          <p:cNvPicPr>
            <a:picLocks noChangeAspect="1" noChangeArrowheads="1"/>
          </p:cNvPicPr>
          <p:nvPr/>
        </p:nvPicPr>
        <p:blipFill>
          <a:blip r:embed="rId3"/>
          <a:srcRect/>
          <a:stretch>
            <a:fillRect/>
          </a:stretch>
        </p:blipFill>
        <p:spPr bwMode="auto">
          <a:xfrm>
            <a:off x="5476875" y="3294063"/>
            <a:ext cx="2016125" cy="2076450"/>
          </a:xfrm>
          <a:prstGeom prst="rect">
            <a:avLst/>
          </a:prstGeom>
          <a:noFill/>
          <a:ln w="9525">
            <a:noFill/>
            <a:miter lim="800000"/>
            <a:headEnd/>
            <a:tailEnd/>
          </a:ln>
        </p:spPr>
      </p:pic>
      <p:sp>
        <p:nvSpPr>
          <p:cNvPr id="38916" name="Rectangle 7"/>
          <p:cNvSpPr>
            <a:spLocks noChangeArrowheads="1"/>
          </p:cNvSpPr>
          <p:nvPr/>
        </p:nvSpPr>
        <p:spPr bwMode="auto">
          <a:xfrm>
            <a:off x="1319623" y="476250"/>
            <a:ext cx="2485616" cy="369332"/>
          </a:xfrm>
          <a:prstGeom prst="rect">
            <a:avLst/>
          </a:prstGeom>
          <a:noFill/>
          <a:ln w="9525">
            <a:noFill/>
            <a:miter lim="800000"/>
            <a:headEnd/>
            <a:tailEnd/>
          </a:ln>
        </p:spPr>
        <p:txBody>
          <a:bodyPr wrap="none">
            <a:spAutoFit/>
          </a:bodyPr>
          <a:lstStyle/>
          <a:p>
            <a:pPr algn="r" rtl="1"/>
            <a:r>
              <a:rPr lang="en-US" b="1" dirty="0">
                <a:solidFill>
                  <a:srgbClr val="FF0000"/>
                </a:solidFill>
              </a:rPr>
              <a:t>Hexagonal Close-Packed</a:t>
            </a:r>
          </a:p>
        </p:txBody>
      </p:sp>
      <p:sp>
        <p:nvSpPr>
          <p:cNvPr id="38917" name="Rectangle 8"/>
          <p:cNvSpPr>
            <a:spLocks noChangeArrowheads="1"/>
          </p:cNvSpPr>
          <p:nvPr/>
        </p:nvSpPr>
        <p:spPr bwMode="auto">
          <a:xfrm>
            <a:off x="4022492" y="476250"/>
            <a:ext cx="647933" cy="369332"/>
          </a:xfrm>
          <a:prstGeom prst="rect">
            <a:avLst/>
          </a:prstGeom>
          <a:noFill/>
          <a:ln w="9525">
            <a:noFill/>
            <a:miter lim="800000"/>
            <a:headEnd/>
            <a:tailEnd/>
          </a:ln>
        </p:spPr>
        <p:txBody>
          <a:bodyPr wrap="none">
            <a:spAutoFit/>
          </a:bodyPr>
          <a:lstStyle/>
          <a:p>
            <a:pPr algn="r" rtl="1"/>
            <a:r>
              <a:rPr lang="en-US" b="1" dirty="0">
                <a:solidFill>
                  <a:srgbClr val="FF0000"/>
                </a:solidFill>
              </a:rPr>
              <a:t>HCP)</a:t>
            </a:r>
          </a:p>
        </p:txBody>
      </p:sp>
      <p:sp>
        <p:nvSpPr>
          <p:cNvPr id="38918" name="Rectangle 9"/>
          <p:cNvSpPr>
            <a:spLocks noChangeArrowheads="1"/>
          </p:cNvSpPr>
          <p:nvPr/>
        </p:nvSpPr>
        <p:spPr bwMode="auto">
          <a:xfrm>
            <a:off x="5346700" y="473075"/>
            <a:ext cx="2276475" cy="369888"/>
          </a:xfrm>
          <a:prstGeom prst="rect">
            <a:avLst/>
          </a:prstGeom>
          <a:noFill/>
          <a:ln w="9525">
            <a:noFill/>
            <a:miter lim="800000"/>
            <a:headEnd/>
            <a:tailEnd/>
          </a:ln>
        </p:spPr>
        <p:txBody>
          <a:bodyPr wrap="none">
            <a:spAutoFit/>
          </a:bodyPr>
          <a:lstStyle/>
          <a:p>
            <a:pPr algn="r" rtl="1"/>
            <a:r>
              <a:rPr lang="ar-EG" b="1" dirty="0">
                <a:solidFill>
                  <a:srgbClr val="FF0000"/>
                </a:solidFill>
              </a:rPr>
              <a:t>النظام السداسى محكم الرص</a:t>
            </a:r>
            <a:endParaRPr lang="en-US" b="1" dirty="0">
              <a:solidFill>
                <a:srgbClr val="FF0000"/>
              </a:solidFill>
            </a:endParaRPr>
          </a:p>
        </p:txBody>
      </p:sp>
      <p:sp>
        <p:nvSpPr>
          <p:cNvPr id="38919" name="Rectangle 1"/>
          <p:cNvSpPr>
            <a:spLocks noChangeArrowheads="1"/>
          </p:cNvSpPr>
          <p:nvPr/>
        </p:nvSpPr>
        <p:spPr bwMode="auto">
          <a:xfrm>
            <a:off x="684213" y="985838"/>
            <a:ext cx="7704137" cy="923330"/>
          </a:xfrm>
          <a:prstGeom prst="rect">
            <a:avLst/>
          </a:prstGeom>
          <a:noFill/>
          <a:ln w="9525">
            <a:noFill/>
            <a:miter lim="800000"/>
            <a:headEnd/>
            <a:tailEnd/>
          </a:ln>
        </p:spPr>
        <p:txBody>
          <a:bodyPr>
            <a:spAutoFit/>
          </a:bodyPr>
          <a:lstStyle/>
          <a:p>
            <a:pPr algn="just" rtl="1"/>
            <a:r>
              <a:rPr lang="ar-EG" b="1" dirty="0"/>
              <a:t>وحدتها الأولية </a:t>
            </a:r>
            <a:r>
              <a:rPr lang="ar-EG" b="1" dirty="0" smtClean="0"/>
              <a:t>هي </a:t>
            </a:r>
            <a:r>
              <a:rPr lang="ar-EG" b="1" dirty="0"/>
              <a:t>عبارة عما يسمى بالوحدة المسدسية المزدحمة التكديس (المكتظة ) , </a:t>
            </a:r>
            <a:r>
              <a:rPr lang="ar-EG" b="1" dirty="0" smtClean="0"/>
              <a:t>تتكون من 12 ذرة فى اركان المنشور السداسى و 3 الذرات في </a:t>
            </a:r>
            <a:r>
              <a:rPr lang="ar-EG" b="1" dirty="0"/>
              <a:t>مركزي القاعد تين المسدستين </a:t>
            </a:r>
            <a:r>
              <a:rPr lang="ar-EG" b="1" dirty="0" smtClean="0"/>
              <a:t>بالإضافة إلى 3 ذرات </a:t>
            </a:r>
            <a:r>
              <a:rPr lang="ar-EG" b="1" dirty="0"/>
              <a:t>اخرى بداخل الوحدة .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1157</Words>
  <Application>Microsoft Office PowerPoint</Application>
  <PresentationFormat>On-screen Show (4:3)</PresentationFormat>
  <Paragraphs>96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27</cp:revision>
  <dcterms:created xsi:type="dcterms:W3CDTF">2016-11-02T06:25:46Z</dcterms:created>
  <dcterms:modified xsi:type="dcterms:W3CDTF">2018-09-09T08:17:22Z</dcterms:modified>
</cp:coreProperties>
</file>